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notesMasterIdLst>
    <p:notesMasterId r:id="rId20"/>
  </p:notesMasterIdLst>
  <p:handoutMasterIdLst>
    <p:handoutMasterId r:id="rId21"/>
  </p:handoutMasterIdLst>
  <p:sldIdLst>
    <p:sldId id="256" r:id="rId2"/>
    <p:sldId id="287" r:id="rId3"/>
    <p:sldId id="267" r:id="rId4"/>
    <p:sldId id="274" r:id="rId5"/>
    <p:sldId id="271" r:id="rId6"/>
    <p:sldId id="270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</p:sldIdLst>
  <p:sldSz cx="9144000" cy="6858000" type="screen4x3"/>
  <p:notesSz cx="2955925" cy="4811713"/>
  <p:custDataLst>
    <p:tags r:id="rId22"/>
  </p:custDataLst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80" autoAdjust="0"/>
    <p:restoredTop sz="92188" autoAdjust="0"/>
  </p:normalViewPr>
  <p:slideViewPr>
    <p:cSldViewPr>
      <p:cViewPr varScale="1">
        <p:scale>
          <a:sx n="38" d="100"/>
          <a:sy n="38" d="100"/>
        </p:scale>
        <p:origin x="-102" y="-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5" d="100"/>
        <a:sy n="65" d="100"/>
      </p:scale>
      <p:origin x="0" y="0"/>
    </p:cViewPr>
  </p:sorterViewPr>
  <p:notesViewPr>
    <p:cSldViewPr>
      <p:cViewPr>
        <p:scale>
          <a:sx n="69" d="100"/>
          <a:sy n="69" d="100"/>
        </p:scale>
        <p:origin x="-1218" y="36"/>
      </p:cViewPr>
      <p:guideLst>
        <p:guide orient="horz" pos="1516"/>
        <p:guide pos="93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1280901" cy="240585"/>
          </a:xfrm>
          <a:prstGeom prst="rect">
            <a:avLst/>
          </a:prstGeom>
        </p:spPr>
        <p:txBody>
          <a:bodyPr vert="horz" lIns="41413" tIns="20707" rIns="41413" bIns="20707" rtlCol="0"/>
          <a:lstStyle>
            <a:lvl1pPr algn="l">
              <a:defRPr sz="500"/>
            </a:lvl1pPr>
          </a:lstStyle>
          <a:p>
            <a:r>
              <a:rPr lang="sl-SI" smtClean="0"/>
              <a:t>Heraldika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1674341" y="0"/>
            <a:ext cx="1280901" cy="240585"/>
          </a:xfrm>
          <a:prstGeom prst="rect">
            <a:avLst/>
          </a:prstGeom>
        </p:spPr>
        <p:txBody>
          <a:bodyPr vert="horz" lIns="41413" tIns="20707" rIns="41413" bIns="20707" rtlCol="0"/>
          <a:lstStyle>
            <a:lvl1pPr algn="r">
              <a:defRPr sz="500"/>
            </a:lvl1pPr>
          </a:lstStyle>
          <a:p>
            <a:r>
              <a:rPr lang="sl-SI" smtClean="0"/>
              <a:t>02.01.12</a:t>
            </a:r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1" y="4570293"/>
            <a:ext cx="1280901" cy="240585"/>
          </a:xfrm>
          <a:prstGeom prst="rect">
            <a:avLst/>
          </a:prstGeom>
        </p:spPr>
        <p:txBody>
          <a:bodyPr vert="horz" lIns="41413" tIns="20707" rIns="41413" bIns="20707" rtlCol="0" anchor="b"/>
          <a:lstStyle>
            <a:lvl1pPr algn="l">
              <a:defRPr sz="500"/>
            </a:lvl1pPr>
          </a:lstStyle>
          <a:p>
            <a:r>
              <a:rPr lang="sl-SI" smtClean="0"/>
              <a:t>Oddano</a:t>
            </a:r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1674341" y="4570293"/>
            <a:ext cx="1280901" cy="240585"/>
          </a:xfrm>
          <a:prstGeom prst="rect">
            <a:avLst/>
          </a:prstGeom>
        </p:spPr>
        <p:txBody>
          <a:bodyPr vert="horz" lIns="41413" tIns="20707" rIns="41413" bIns="20707" rtlCol="0" anchor="b"/>
          <a:lstStyle>
            <a:lvl1pPr algn="r">
              <a:defRPr sz="500"/>
            </a:lvl1pPr>
          </a:lstStyle>
          <a:p>
            <a:fld id="{413FBC1E-0366-44EE-A2AB-DF781E38B19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086564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1280901" cy="240585"/>
          </a:xfrm>
          <a:prstGeom prst="rect">
            <a:avLst/>
          </a:prstGeom>
        </p:spPr>
        <p:txBody>
          <a:bodyPr vert="horz" lIns="41413" tIns="20707" rIns="41413" bIns="20707" rtlCol="0"/>
          <a:lstStyle>
            <a:lvl1pPr algn="l">
              <a:defRPr sz="500"/>
            </a:lvl1pPr>
          </a:lstStyle>
          <a:p>
            <a:r>
              <a:rPr lang="sl-SI" smtClean="0"/>
              <a:t>Heraldika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1674341" y="0"/>
            <a:ext cx="1280901" cy="240585"/>
          </a:xfrm>
          <a:prstGeom prst="rect">
            <a:avLst/>
          </a:prstGeom>
        </p:spPr>
        <p:txBody>
          <a:bodyPr vert="horz" lIns="41413" tIns="20707" rIns="41413" bIns="20707" rtlCol="0"/>
          <a:lstStyle>
            <a:lvl1pPr algn="r">
              <a:defRPr sz="500"/>
            </a:lvl1pPr>
          </a:lstStyle>
          <a:p>
            <a:r>
              <a:rPr lang="sl-SI" smtClean="0"/>
              <a:t>02.01.12</a:t>
            </a:r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274638" y="360363"/>
            <a:ext cx="2406650" cy="1804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1413" tIns="20707" rIns="41413" bIns="20707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295593" y="2285564"/>
            <a:ext cx="2364740" cy="2165272"/>
          </a:xfrm>
          <a:prstGeom prst="rect">
            <a:avLst/>
          </a:prstGeom>
        </p:spPr>
        <p:txBody>
          <a:bodyPr vert="horz" lIns="41413" tIns="20707" rIns="41413" bIns="20707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1" y="4570293"/>
            <a:ext cx="1280901" cy="240585"/>
          </a:xfrm>
          <a:prstGeom prst="rect">
            <a:avLst/>
          </a:prstGeom>
        </p:spPr>
        <p:txBody>
          <a:bodyPr vert="horz" lIns="41413" tIns="20707" rIns="41413" bIns="20707" rtlCol="0" anchor="b"/>
          <a:lstStyle>
            <a:lvl1pPr algn="l">
              <a:defRPr sz="500"/>
            </a:lvl1pPr>
          </a:lstStyle>
          <a:p>
            <a:r>
              <a:rPr lang="sl-SI" smtClean="0"/>
              <a:t>Oddano</a:t>
            </a:r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1674341" y="4570293"/>
            <a:ext cx="1280901" cy="240585"/>
          </a:xfrm>
          <a:prstGeom prst="rect">
            <a:avLst/>
          </a:prstGeom>
        </p:spPr>
        <p:txBody>
          <a:bodyPr vert="horz" lIns="41413" tIns="20707" rIns="41413" bIns="20707" rtlCol="0" anchor="b"/>
          <a:lstStyle>
            <a:lvl1pPr algn="r">
              <a:defRPr sz="500"/>
            </a:lvl1pPr>
          </a:lstStyle>
          <a:p>
            <a:fld id="{EAF7DA86-0C32-48F3-BDE5-776344057A69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387676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sz="500" dirty="0"/>
              <a:t>Grb je, od 13. stoletja v svoji dokončni obliki, osebno, nespremenljivo in trajno znamenje</a:t>
            </a:r>
            <a:r>
              <a:rPr lang="sl-SI" sz="500"/>
              <a:t>. </a:t>
            </a:r>
          </a:p>
          <a:p>
            <a:r>
              <a:rPr lang="sl-SI" sz="500"/>
              <a:t>Je </a:t>
            </a:r>
            <a:r>
              <a:rPr lang="sl-SI" sz="500" dirty="0"/>
              <a:t>barvni slikovni znak, ki leži na ščitu (kot bistveni del in nosilec slike), predstavlja pa lahko:</a:t>
            </a:r>
          </a:p>
          <a:p>
            <a:r>
              <a:rPr lang="sl-SI" sz="500" dirty="0"/>
              <a:t>osebo, družino oz. rodbino (osebna in rodbinska heraldika)</a:t>
            </a:r>
          </a:p>
          <a:p>
            <a:r>
              <a:rPr lang="sl-SI" sz="500" dirty="0"/>
              <a:t>združenje (korporacijska heraldika)</a:t>
            </a:r>
          </a:p>
          <a:p>
            <a:r>
              <a:rPr lang="sl-SI" sz="500" dirty="0"/>
              <a:t>versko organizacijo oz. skupnost</a:t>
            </a:r>
          </a:p>
          <a:p>
            <a:r>
              <a:rPr lang="sl-SI" sz="500" dirty="0"/>
              <a:t>lokacijo v smislu kraja, krajine, dežele, države (lokacijska heraldika)</a:t>
            </a:r>
          </a:p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DA86-0C32-48F3-BDE5-776344057A69}" type="slidenum">
              <a:rPr lang="sl-SI" smtClean="0"/>
              <a:pPr/>
              <a:t>1</a:t>
            </a:fld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l-SI" smtClean="0"/>
              <a:t>02.01.12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l-SI" smtClean="0"/>
              <a:t>Oddano</a:t>
            </a:r>
            <a:endParaRPr lang="sl-SI"/>
          </a:p>
        </p:txBody>
      </p:sp>
      <p:sp>
        <p:nvSpPr>
          <p:cNvPr id="7" name="Ograda glav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sl-SI" smtClean="0"/>
              <a:t>Heraldika</a:t>
            </a:r>
            <a:endParaRPr lang="sl-SI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DA86-0C32-48F3-BDE5-776344057A69}" type="slidenum">
              <a:rPr lang="sl-SI" smtClean="0"/>
              <a:pPr/>
              <a:t>10</a:t>
            </a:fld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l-SI" smtClean="0"/>
              <a:t>02.01.12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l-SI" smtClean="0"/>
              <a:t>Oddano</a:t>
            </a:r>
            <a:endParaRPr lang="sl-SI"/>
          </a:p>
        </p:txBody>
      </p:sp>
      <p:sp>
        <p:nvSpPr>
          <p:cNvPr id="7" name="Ograda glav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sl-SI" smtClean="0"/>
              <a:t>Heraldika</a:t>
            </a:r>
            <a:endParaRPr lang="sl-SI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DA86-0C32-48F3-BDE5-776344057A69}" type="slidenum">
              <a:rPr lang="sl-SI" smtClean="0"/>
              <a:pPr/>
              <a:t>11</a:t>
            </a:fld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l-SI" smtClean="0"/>
              <a:t>02.01.12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l-SI" smtClean="0"/>
              <a:t>Oddano</a:t>
            </a:r>
            <a:endParaRPr lang="sl-SI"/>
          </a:p>
        </p:txBody>
      </p:sp>
      <p:sp>
        <p:nvSpPr>
          <p:cNvPr id="7" name="Ograda glav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sl-SI" smtClean="0"/>
              <a:t>Heraldika</a:t>
            </a:r>
            <a:endParaRPr lang="sl-SI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DA86-0C32-48F3-BDE5-776344057A69}" type="slidenum">
              <a:rPr lang="sl-SI" smtClean="0"/>
              <a:pPr/>
              <a:t>12</a:t>
            </a:fld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l-SI" smtClean="0"/>
              <a:t>02.01.12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l-SI" smtClean="0"/>
              <a:t>Oddano</a:t>
            </a:r>
            <a:endParaRPr lang="sl-SI"/>
          </a:p>
        </p:txBody>
      </p:sp>
      <p:sp>
        <p:nvSpPr>
          <p:cNvPr id="7" name="Ograda glav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sl-SI" smtClean="0"/>
              <a:t>Heraldika</a:t>
            </a:r>
            <a:endParaRPr lang="sl-SI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DA86-0C32-48F3-BDE5-776344057A69}" type="slidenum">
              <a:rPr lang="sl-SI" smtClean="0"/>
              <a:pPr/>
              <a:t>13</a:t>
            </a:fld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l-SI" smtClean="0"/>
              <a:t>02.01.12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l-SI" smtClean="0"/>
              <a:t>Oddano</a:t>
            </a:r>
            <a:endParaRPr lang="sl-SI"/>
          </a:p>
        </p:txBody>
      </p:sp>
      <p:sp>
        <p:nvSpPr>
          <p:cNvPr id="7" name="Ograda glav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sl-SI" smtClean="0"/>
              <a:t>Heraldika</a:t>
            </a:r>
            <a:endParaRPr lang="sl-SI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DA86-0C32-48F3-BDE5-776344057A69}" type="slidenum">
              <a:rPr lang="sl-SI" smtClean="0"/>
              <a:pPr/>
              <a:t>14</a:t>
            </a:fld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l-SI" smtClean="0"/>
              <a:t>02.01.12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l-SI" smtClean="0"/>
              <a:t>Oddano</a:t>
            </a:r>
            <a:endParaRPr lang="sl-SI"/>
          </a:p>
        </p:txBody>
      </p:sp>
      <p:sp>
        <p:nvSpPr>
          <p:cNvPr id="7" name="Ograda glav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sl-SI" smtClean="0"/>
              <a:t>Heraldika</a:t>
            </a:r>
            <a:endParaRPr lang="sl-SI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DA86-0C32-48F3-BDE5-776344057A69}" type="slidenum">
              <a:rPr lang="sl-SI" smtClean="0"/>
              <a:pPr/>
              <a:t>15</a:t>
            </a:fld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l-SI" smtClean="0"/>
              <a:t>02.01.12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l-SI" smtClean="0"/>
              <a:t>Oddano</a:t>
            </a:r>
            <a:endParaRPr lang="sl-SI"/>
          </a:p>
        </p:txBody>
      </p:sp>
      <p:sp>
        <p:nvSpPr>
          <p:cNvPr id="7" name="Ograda glav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sl-SI" smtClean="0"/>
              <a:t>Heraldika</a:t>
            </a:r>
            <a:endParaRPr lang="sl-SI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DA86-0C32-48F3-BDE5-776344057A69}" type="slidenum">
              <a:rPr lang="sl-SI" smtClean="0"/>
              <a:pPr/>
              <a:t>16</a:t>
            </a:fld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l-SI" smtClean="0"/>
              <a:t>02.01.12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l-SI" smtClean="0"/>
              <a:t>Oddano</a:t>
            </a:r>
            <a:endParaRPr lang="sl-SI"/>
          </a:p>
        </p:txBody>
      </p:sp>
      <p:sp>
        <p:nvSpPr>
          <p:cNvPr id="7" name="Ograda glav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sl-SI" smtClean="0"/>
              <a:t>Heraldika</a:t>
            </a:r>
            <a:endParaRPr lang="sl-SI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DA86-0C32-48F3-BDE5-776344057A69}" type="slidenum">
              <a:rPr lang="sl-SI" smtClean="0"/>
              <a:pPr/>
              <a:t>17</a:t>
            </a:fld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l-SI" smtClean="0"/>
              <a:t>02.01.12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l-SI" smtClean="0"/>
              <a:t>Oddano</a:t>
            </a:r>
            <a:endParaRPr lang="sl-SI"/>
          </a:p>
        </p:txBody>
      </p:sp>
      <p:sp>
        <p:nvSpPr>
          <p:cNvPr id="7" name="Ograda glav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sl-SI" smtClean="0"/>
              <a:t>Heraldika</a:t>
            </a:r>
            <a:endParaRPr lang="sl-SI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DA86-0C32-48F3-BDE5-776344057A69}" type="slidenum">
              <a:rPr lang="sl-SI" smtClean="0"/>
              <a:pPr/>
              <a:t>18</a:t>
            </a:fld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l-SI" smtClean="0"/>
              <a:t>02.01.12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l-SI" smtClean="0"/>
              <a:t>Oddano</a:t>
            </a:r>
            <a:endParaRPr lang="sl-SI"/>
          </a:p>
        </p:txBody>
      </p:sp>
      <p:sp>
        <p:nvSpPr>
          <p:cNvPr id="7" name="Ograda glav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sl-SI" smtClean="0"/>
              <a:t>Heraldika</a:t>
            </a:r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sz="500" dirty="0"/>
              <a:t>Grb je, od 13. stoletja v svoji dokončni obliki, osebno, nespremenljivo in trajno znamenje</a:t>
            </a:r>
            <a:r>
              <a:rPr lang="sl-SI" sz="500"/>
              <a:t>. </a:t>
            </a:r>
          </a:p>
          <a:p>
            <a:r>
              <a:rPr lang="sl-SI" sz="500"/>
              <a:t>Je </a:t>
            </a:r>
            <a:r>
              <a:rPr lang="sl-SI" sz="500" dirty="0"/>
              <a:t>barvni slikovni znak, ki leži na ščitu (kot bistveni del in nosilec slike), predstavlja pa lahko:</a:t>
            </a:r>
          </a:p>
          <a:p>
            <a:r>
              <a:rPr lang="sl-SI" sz="500" dirty="0"/>
              <a:t>osebo, družino oz. rodbino (osebna in rodbinska heraldika)</a:t>
            </a:r>
          </a:p>
          <a:p>
            <a:r>
              <a:rPr lang="sl-SI" sz="500" dirty="0"/>
              <a:t>združenje (korporacijska heraldika)</a:t>
            </a:r>
          </a:p>
          <a:p>
            <a:r>
              <a:rPr lang="sl-SI" sz="500" dirty="0"/>
              <a:t>versko organizacijo oz. skupnost</a:t>
            </a:r>
          </a:p>
          <a:p>
            <a:r>
              <a:rPr lang="sl-SI" sz="500" dirty="0"/>
              <a:t>lokacijo v smislu kraja, krajine, dežele, države (lokacijska heraldika)</a:t>
            </a:r>
          </a:p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DA86-0C32-48F3-BDE5-776344057A69}" type="slidenum">
              <a:rPr lang="sl-SI" smtClean="0"/>
              <a:pPr/>
              <a:t>2</a:t>
            </a:fld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l-SI" smtClean="0"/>
              <a:t>02.01.12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l-SI" smtClean="0"/>
              <a:t>Oddano</a:t>
            </a:r>
            <a:endParaRPr lang="sl-SI"/>
          </a:p>
        </p:txBody>
      </p:sp>
      <p:sp>
        <p:nvSpPr>
          <p:cNvPr id="7" name="Ograda glav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sl-SI" smtClean="0"/>
              <a:t>Heraldika</a:t>
            </a:r>
            <a:endParaRPr lang="sl-S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414132">
              <a:defRPr/>
            </a:pPr>
            <a:r>
              <a:rPr lang="sl-SI" dirty="0" smtClean="0"/>
              <a:t>je vitez imel en sam grb? Po njegovi smrti ga je nasledil prvorojenec.</a:t>
            </a:r>
          </a:p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DA86-0C32-48F3-BDE5-776344057A69}" type="slidenum">
              <a:rPr lang="sl-SI" smtClean="0"/>
              <a:pPr/>
              <a:t>3</a:t>
            </a:fld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l-SI" smtClean="0"/>
              <a:t>02.01.12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l-SI" smtClean="0"/>
              <a:t>Oddano</a:t>
            </a:r>
            <a:endParaRPr lang="sl-SI"/>
          </a:p>
        </p:txBody>
      </p:sp>
      <p:sp>
        <p:nvSpPr>
          <p:cNvPr id="7" name="Ograda glav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sl-SI" smtClean="0"/>
              <a:t>Heraldika</a:t>
            </a:r>
            <a:endParaRPr lang="sl-S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DA86-0C32-48F3-BDE5-776344057A69}" type="slidenum">
              <a:rPr lang="sl-SI" smtClean="0"/>
              <a:pPr/>
              <a:t>4</a:t>
            </a:fld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l-SI" smtClean="0"/>
              <a:t>02.01.12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l-SI" smtClean="0"/>
              <a:t>Oddano</a:t>
            </a:r>
            <a:endParaRPr lang="sl-SI"/>
          </a:p>
        </p:txBody>
      </p:sp>
      <p:sp>
        <p:nvSpPr>
          <p:cNvPr id="7" name="Ograda glav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sl-SI" smtClean="0"/>
              <a:t>Heraldika</a:t>
            </a:r>
            <a:endParaRPr lang="sl-SI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414132">
              <a:defRPr/>
            </a:pPr>
            <a:r>
              <a:rPr lang="sl-SI" sz="500" dirty="0"/>
              <a:t>Najprej so s simboli opremili ščite in prapore, kmalu pa so začeli te simbole uporabljati tudi za obleko in konjsko opravo.</a:t>
            </a:r>
          </a:p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DA86-0C32-48F3-BDE5-776344057A69}" type="slidenum">
              <a:rPr lang="sl-SI" smtClean="0"/>
              <a:pPr/>
              <a:t>5</a:t>
            </a:fld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l-SI" smtClean="0"/>
              <a:t>02.01.12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l-SI" smtClean="0"/>
              <a:t>Oddano</a:t>
            </a:r>
            <a:endParaRPr lang="sl-SI"/>
          </a:p>
        </p:txBody>
      </p:sp>
      <p:sp>
        <p:nvSpPr>
          <p:cNvPr id="7" name="Ograda glav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sl-SI" smtClean="0"/>
              <a:t>Heraldika</a:t>
            </a:r>
            <a:endParaRPr lang="sl-SI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414132">
              <a:defRPr/>
            </a:pPr>
            <a:r>
              <a:rPr lang="sl-SI" dirty="0" err="1" smtClean="0"/>
              <a:t>Heraldi</a:t>
            </a:r>
            <a:r>
              <a:rPr lang="sl-SI" dirty="0" smtClean="0"/>
              <a:t> so vedeli vse o podobah na ščitih. Po bitkah so prav oni preštevali mrtve, saj so jih edini lahko prepoznavali po njihovih grbih. Bili so nedotakljivi, nihče jih ni smel napasti.</a:t>
            </a:r>
          </a:p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DA86-0C32-48F3-BDE5-776344057A69}" type="slidenum">
              <a:rPr lang="sl-SI" smtClean="0"/>
              <a:pPr/>
              <a:t>6</a:t>
            </a:fld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l-SI" smtClean="0"/>
              <a:t>02.01.12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l-SI" smtClean="0"/>
              <a:t>Oddano</a:t>
            </a:r>
            <a:endParaRPr lang="sl-SI"/>
          </a:p>
        </p:txBody>
      </p:sp>
      <p:sp>
        <p:nvSpPr>
          <p:cNvPr id="7" name="Ograda glav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sl-SI" smtClean="0"/>
              <a:t>Heraldika</a:t>
            </a:r>
            <a:endParaRPr lang="sl-SI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DA86-0C32-48F3-BDE5-776344057A69}" type="slidenum">
              <a:rPr lang="sl-SI" smtClean="0"/>
              <a:pPr/>
              <a:t>7</a:t>
            </a:fld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l-SI" smtClean="0"/>
              <a:t>02.01.12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l-SI" smtClean="0"/>
              <a:t>Oddano</a:t>
            </a:r>
            <a:endParaRPr lang="sl-SI"/>
          </a:p>
        </p:txBody>
      </p:sp>
      <p:sp>
        <p:nvSpPr>
          <p:cNvPr id="7" name="Ograda glav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sl-SI" smtClean="0"/>
              <a:t>Heraldika</a:t>
            </a:r>
            <a:endParaRPr lang="sl-SI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DA86-0C32-48F3-BDE5-776344057A69}" type="slidenum">
              <a:rPr lang="sl-SI" smtClean="0"/>
              <a:pPr/>
              <a:t>8</a:t>
            </a:fld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l-SI" smtClean="0"/>
              <a:t>02.01.12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l-SI" smtClean="0"/>
              <a:t>Oddano</a:t>
            </a:r>
            <a:endParaRPr lang="sl-SI"/>
          </a:p>
        </p:txBody>
      </p:sp>
      <p:sp>
        <p:nvSpPr>
          <p:cNvPr id="7" name="Ograda glav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sl-SI" smtClean="0"/>
              <a:t>Heraldika</a:t>
            </a:r>
            <a:endParaRPr lang="sl-SI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DA86-0C32-48F3-BDE5-776344057A69}" type="slidenum">
              <a:rPr lang="sl-SI" smtClean="0"/>
              <a:pPr/>
              <a:t>9</a:t>
            </a:fld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sl-SI" smtClean="0"/>
              <a:t>02.01.12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l-SI" smtClean="0"/>
              <a:t>Oddano</a:t>
            </a:r>
            <a:endParaRPr lang="sl-SI"/>
          </a:p>
        </p:txBody>
      </p:sp>
      <p:sp>
        <p:nvSpPr>
          <p:cNvPr id="7" name="Ograda glav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sl-SI" smtClean="0"/>
              <a:t>Heraldika</a:t>
            </a:r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avokotni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Zaobljeni pravokotni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1043608" y="90872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l-SI" dirty="0" smtClean="0"/>
              <a:t>Kliknite, če želite urediti slog podnaslova matrice</a:t>
            </a:r>
            <a:endParaRPr kumimoji="0" lang="en-US" dirty="0"/>
          </a:p>
        </p:txBody>
      </p:sp>
      <p:sp>
        <p:nvSpPr>
          <p:cNvPr id="28" name="Ograda datum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17" name="Ograda no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29" name="Ograda številke diapozitiva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7" name="Pravokotnik 6"/>
          <p:cNvSpPr/>
          <p:nvPr/>
        </p:nvSpPr>
        <p:spPr>
          <a:xfrm>
            <a:off x="41324" y="3926618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avokotnik 9"/>
          <p:cNvSpPr/>
          <p:nvPr/>
        </p:nvSpPr>
        <p:spPr>
          <a:xfrm>
            <a:off x="41324" y="3874035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avokotnik 10"/>
          <p:cNvSpPr/>
          <p:nvPr/>
        </p:nvSpPr>
        <p:spPr>
          <a:xfrm>
            <a:off x="41324" y="5453964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slov 7"/>
          <p:cNvSpPr>
            <a:spLocks noGrp="1"/>
          </p:cNvSpPr>
          <p:nvPr>
            <p:ph type="ctrTitle"/>
          </p:nvPr>
        </p:nvSpPr>
        <p:spPr>
          <a:xfrm>
            <a:off x="435593" y="3983245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11" name="Pravokotni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kotni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ravokotni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sl-SI" smtClean="0"/>
              <a:t>Kliknite ikono, če želite dodati sliko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971600" y="1556792"/>
            <a:ext cx="4038600" cy="96470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 dirty="0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 dirty="0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8" name="Ograda vsebine 2"/>
          <p:cNvSpPr>
            <a:spLocks noGrp="1"/>
          </p:cNvSpPr>
          <p:nvPr>
            <p:ph sz="half" idx="13"/>
          </p:nvPr>
        </p:nvSpPr>
        <p:spPr>
          <a:xfrm>
            <a:off x="1043608" y="3789040"/>
            <a:ext cx="4038600" cy="96470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 dirty="0"/>
          </a:p>
        </p:txBody>
      </p:sp>
      <p:sp>
        <p:nvSpPr>
          <p:cNvPr id="9" name="Ograda vsebine 2"/>
          <p:cNvSpPr>
            <a:spLocks noGrp="1"/>
          </p:cNvSpPr>
          <p:nvPr>
            <p:ph sz="half" idx="14"/>
          </p:nvPr>
        </p:nvSpPr>
        <p:spPr>
          <a:xfrm>
            <a:off x="3491880" y="2708920"/>
            <a:ext cx="4038600" cy="96470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 dirty="0"/>
          </a:p>
        </p:txBody>
      </p:sp>
      <p:sp>
        <p:nvSpPr>
          <p:cNvPr id="10" name="Ograda vsebine 2"/>
          <p:cNvSpPr>
            <a:spLocks noGrp="1"/>
          </p:cNvSpPr>
          <p:nvPr>
            <p:ph sz="half" idx="15"/>
          </p:nvPr>
        </p:nvSpPr>
        <p:spPr>
          <a:xfrm>
            <a:off x="3779912" y="5085184"/>
            <a:ext cx="4038600" cy="96470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9647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 dirty="0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 dirty="0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8" name="Ograda vsebine 2"/>
          <p:cNvSpPr>
            <a:spLocks noGrp="1"/>
          </p:cNvSpPr>
          <p:nvPr>
            <p:ph sz="half" idx="13"/>
          </p:nvPr>
        </p:nvSpPr>
        <p:spPr>
          <a:xfrm>
            <a:off x="395536" y="3861048"/>
            <a:ext cx="4038600" cy="9647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 dirty="0"/>
          </a:p>
        </p:txBody>
      </p:sp>
      <p:sp>
        <p:nvSpPr>
          <p:cNvPr id="9" name="Ograda vsebine 2"/>
          <p:cNvSpPr>
            <a:spLocks noGrp="1"/>
          </p:cNvSpPr>
          <p:nvPr>
            <p:ph sz="half" idx="14"/>
          </p:nvPr>
        </p:nvSpPr>
        <p:spPr>
          <a:xfrm>
            <a:off x="3491880" y="2708920"/>
            <a:ext cx="4038600" cy="9647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 dirty="0"/>
          </a:p>
        </p:txBody>
      </p:sp>
      <p:sp>
        <p:nvSpPr>
          <p:cNvPr id="10" name="Ograda vsebine 2"/>
          <p:cNvSpPr>
            <a:spLocks noGrp="1"/>
          </p:cNvSpPr>
          <p:nvPr>
            <p:ph sz="half" idx="15"/>
          </p:nvPr>
        </p:nvSpPr>
        <p:spPr>
          <a:xfrm>
            <a:off x="3779912" y="5085184"/>
            <a:ext cx="4038600" cy="9647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2098576" cy="4525963"/>
          </a:xfr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7" name="Ograda vsebine 2"/>
          <p:cNvSpPr>
            <a:spLocks noGrp="1"/>
          </p:cNvSpPr>
          <p:nvPr>
            <p:ph idx="13"/>
          </p:nvPr>
        </p:nvSpPr>
        <p:spPr>
          <a:xfrm>
            <a:off x="2843808" y="1628800"/>
            <a:ext cx="2088232" cy="4525963"/>
          </a:xfr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8" name="Ograda vsebine 2"/>
          <p:cNvSpPr>
            <a:spLocks noGrp="1"/>
          </p:cNvSpPr>
          <p:nvPr>
            <p:ph idx="14"/>
          </p:nvPr>
        </p:nvSpPr>
        <p:spPr>
          <a:xfrm>
            <a:off x="5148064" y="1556792"/>
            <a:ext cx="3394720" cy="4525963"/>
          </a:xfr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2098576" cy="4525963"/>
          </a:xfr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7" name="Ograda vsebine 2"/>
          <p:cNvSpPr>
            <a:spLocks noGrp="1"/>
          </p:cNvSpPr>
          <p:nvPr>
            <p:ph idx="13"/>
          </p:nvPr>
        </p:nvSpPr>
        <p:spPr>
          <a:xfrm>
            <a:off x="2843808" y="1628800"/>
            <a:ext cx="2088232" cy="4525963"/>
          </a:xfr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8" name="Ograda vsebine 2"/>
          <p:cNvSpPr>
            <a:spLocks noGrp="1"/>
          </p:cNvSpPr>
          <p:nvPr>
            <p:ph idx="14"/>
          </p:nvPr>
        </p:nvSpPr>
        <p:spPr>
          <a:xfrm>
            <a:off x="5148064" y="1556792"/>
            <a:ext cx="3394720" cy="4525963"/>
          </a:xfr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1628800"/>
            <a:ext cx="8075240" cy="4497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 dirty="0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971600" y="1556792"/>
            <a:ext cx="4038600" cy="96470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Kliknite, če želite urediti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4"/>
            <a:r>
              <a:rPr lang="sl-SI" dirty="0" smtClean="0"/>
              <a:t>Peta raven</a:t>
            </a:r>
            <a:endParaRPr lang="sl-SI" dirty="0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Kliknite, če želite urediti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4"/>
            <a:r>
              <a:rPr lang="sl-SI" dirty="0" smtClean="0"/>
              <a:t>Peta raven</a:t>
            </a:r>
            <a:endParaRPr lang="sl-SI" dirty="0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8" name="Ograda vsebine 2"/>
          <p:cNvSpPr>
            <a:spLocks noGrp="1"/>
          </p:cNvSpPr>
          <p:nvPr>
            <p:ph sz="half" idx="13"/>
          </p:nvPr>
        </p:nvSpPr>
        <p:spPr>
          <a:xfrm>
            <a:off x="1043608" y="3789040"/>
            <a:ext cx="4038600" cy="96470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Kliknite, če želite urediti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4"/>
            <a:r>
              <a:rPr lang="sl-SI" dirty="0" smtClean="0"/>
              <a:t>Peta raven</a:t>
            </a:r>
            <a:endParaRPr lang="sl-SI" dirty="0"/>
          </a:p>
        </p:txBody>
      </p:sp>
      <p:sp>
        <p:nvSpPr>
          <p:cNvPr id="9" name="Ograda vsebine 2"/>
          <p:cNvSpPr>
            <a:spLocks noGrp="1"/>
          </p:cNvSpPr>
          <p:nvPr>
            <p:ph sz="half" idx="14"/>
          </p:nvPr>
        </p:nvSpPr>
        <p:spPr>
          <a:xfrm>
            <a:off x="3491880" y="2708920"/>
            <a:ext cx="4038600" cy="96470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Kliknite, če želite urediti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4"/>
            <a:r>
              <a:rPr lang="sl-SI" dirty="0" smtClean="0"/>
              <a:t>Peta raven</a:t>
            </a:r>
            <a:endParaRPr lang="sl-SI" dirty="0"/>
          </a:p>
        </p:txBody>
      </p:sp>
      <p:sp>
        <p:nvSpPr>
          <p:cNvPr id="10" name="Ograda vsebine 2"/>
          <p:cNvSpPr>
            <a:spLocks noGrp="1"/>
          </p:cNvSpPr>
          <p:nvPr>
            <p:ph sz="half" idx="15"/>
          </p:nvPr>
        </p:nvSpPr>
        <p:spPr>
          <a:xfrm>
            <a:off x="3779912" y="5085184"/>
            <a:ext cx="4038600" cy="96470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9647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Kliknite, če želite urediti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4"/>
            <a:r>
              <a:rPr lang="sl-SI" dirty="0" smtClean="0"/>
              <a:t>Peta raven</a:t>
            </a:r>
            <a:endParaRPr lang="sl-SI" dirty="0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Kliknite, če želite urediti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4"/>
            <a:r>
              <a:rPr lang="sl-SI" dirty="0" smtClean="0"/>
              <a:t>Peta raven</a:t>
            </a:r>
            <a:endParaRPr lang="sl-SI" dirty="0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8" name="Ograda vsebine 2"/>
          <p:cNvSpPr>
            <a:spLocks noGrp="1"/>
          </p:cNvSpPr>
          <p:nvPr>
            <p:ph sz="half" idx="13"/>
          </p:nvPr>
        </p:nvSpPr>
        <p:spPr>
          <a:xfrm>
            <a:off x="395536" y="3861048"/>
            <a:ext cx="4038600" cy="9647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Kliknite, če želite urediti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4"/>
            <a:r>
              <a:rPr lang="sl-SI" dirty="0" smtClean="0"/>
              <a:t>Peta raven</a:t>
            </a:r>
            <a:endParaRPr lang="sl-SI" dirty="0"/>
          </a:p>
        </p:txBody>
      </p:sp>
      <p:sp>
        <p:nvSpPr>
          <p:cNvPr id="9" name="Ograda vsebine 2"/>
          <p:cNvSpPr>
            <a:spLocks noGrp="1"/>
          </p:cNvSpPr>
          <p:nvPr>
            <p:ph sz="half" idx="14"/>
          </p:nvPr>
        </p:nvSpPr>
        <p:spPr>
          <a:xfrm>
            <a:off x="3491880" y="2708920"/>
            <a:ext cx="4038600" cy="9647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dirty="0" smtClean="0"/>
              <a:t>Kliknite, če želite urediti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4"/>
            <a:r>
              <a:rPr lang="sl-SI" dirty="0" smtClean="0"/>
              <a:t>Peta raven</a:t>
            </a:r>
            <a:endParaRPr lang="sl-SI" dirty="0"/>
          </a:p>
        </p:txBody>
      </p:sp>
      <p:sp>
        <p:nvSpPr>
          <p:cNvPr id="10" name="Ograda vsebine 2"/>
          <p:cNvSpPr>
            <a:spLocks noGrp="1"/>
          </p:cNvSpPr>
          <p:nvPr>
            <p:ph sz="half" idx="15"/>
          </p:nvPr>
        </p:nvSpPr>
        <p:spPr>
          <a:xfrm>
            <a:off x="3779912" y="5085184"/>
            <a:ext cx="4038600" cy="9647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8" name="Ograda vsebine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2098576" cy="4525963"/>
          </a:xfr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7" name="Ograda vsebine 2"/>
          <p:cNvSpPr>
            <a:spLocks noGrp="1"/>
          </p:cNvSpPr>
          <p:nvPr>
            <p:ph idx="13"/>
          </p:nvPr>
        </p:nvSpPr>
        <p:spPr>
          <a:xfrm>
            <a:off x="2843808" y="1628800"/>
            <a:ext cx="2088232" cy="4525963"/>
          </a:xfr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8" name="Ograda vsebine 2"/>
          <p:cNvSpPr>
            <a:spLocks noGrp="1"/>
          </p:cNvSpPr>
          <p:nvPr>
            <p:ph idx="14"/>
          </p:nvPr>
        </p:nvSpPr>
        <p:spPr>
          <a:xfrm>
            <a:off x="5148064" y="1556792"/>
            <a:ext cx="3394720" cy="4525963"/>
          </a:xfr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1628800"/>
            <a:ext cx="8075240" cy="4497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dirty="0" smtClean="0"/>
              <a:t>Kliknite, če želite urediti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4"/>
            <a:r>
              <a:rPr lang="sl-SI" dirty="0" smtClean="0"/>
              <a:t>Peta raven</a:t>
            </a:r>
            <a:endParaRPr lang="sl-SI" dirty="0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ostavitev po me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2098576" cy="4525963"/>
          </a:xfr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7" name="Ograda vsebine 2"/>
          <p:cNvSpPr>
            <a:spLocks noGrp="1"/>
          </p:cNvSpPr>
          <p:nvPr>
            <p:ph idx="13"/>
          </p:nvPr>
        </p:nvSpPr>
        <p:spPr>
          <a:xfrm>
            <a:off x="2843808" y="1628800"/>
            <a:ext cx="2088232" cy="4525963"/>
          </a:xfr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8" name="Ograda vsebine 2"/>
          <p:cNvSpPr>
            <a:spLocks noGrp="1"/>
          </p:cNvSpPr>
          <p:nvPr>
            <p:ph idx="14"/>
          </p:nvPr>
        </p:nvSpPr>
        <p:spPr>
          <a:xfrm>
            <a:off x="5148064" y="1556792"/>
            <a:ext cx="3394720" cy="4525963"/>
          </a:xfr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2098576" cy="4525963"/>
          </a:xfr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7" name="Ograda vsebine 2"/>
          <p:cNvSpPr>
            <a:spLocks noGrp="1"/>
          </p:cNvSpPr>
          <p:nvPr>
            <p:ph idx="13"/>
          </p:nvPr>
        </p:nvSpPr>
        <p:spPr>
          <a:xfrm>
            <a:off x="2843808" y="1628800"/>
            <a:ext cx="2088232" cy="4525963"/>
          </a:xfr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8" name="Ograda vsebine 2"/>
          <p:cNvSpPr>
            <a:spLocks noGrp="1"/>
          </p:cNvSpPr>
          <p:nvPr>
            <p:ph idx="14"/>
          </p:nvPr>
        </p:nvSpPr>
        <p:spPr>
          <a:xfrm>
            <a:off x="5148064" y="1556792"/>
            <a:ext cx="3394720" cy="4525963"/>
          </a:xfr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2098576" cy="4525963"/>
          </a:xfr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7" name="Ograda vsebine 2"/>
          <p:cNvSpPr>
            <a:spLocks noGrp="1"/>
          </p:cNvSpPr>
          <p:nvPr>
            <p:ph idx="13"/>
          </p:nvPr>
        </p:nvSpPr>
        <p:spPr>
          <a:xfrm>
            <a:off x="2843808" y="1628800"/>
            <a:ext cx="2088232" cy="4525963"/>
          </a:xfr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8" name="Ograda vsebine 2"/>
          <p:cNvSpPr>
            <a:spLocks noGrp="1"/>
          </p:cNvSpPr>
          <p:nvPr>
            <p:ph idx="14"/>
          </p:nvPr>
        </p:nvSpPr>
        <p:spPr>
          <a:xfrm>
            <a:off x="5148064" y="1556792"/>
            <a:ext cx="3394720" cy="4525963"/>
          </a:xfr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84695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Glava odsek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avokotni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Zaobljeni pravokotni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l-SI" dirty="0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sl-SI"/>
          </a:p>
        </p:txBody>
      </p:sp>
      <p:sp>
        <p:nvSpPr>
          <p:cNvPr id="7" name="Pravokotni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Pravokotni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ravokotni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9" name="Ograda vsebine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11" name="Ograda vsebine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stavitev po me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11" name="Ograda vsebine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13" name="Ograda vsebine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avokotni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Zaobljeni pravokotni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11" name="Ograda vsebine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otni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Zaobljeni pravokotni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Ograda naslova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kumimoji="0" lang="sl-SI" dirty="0" smtClean="0"/>
              <a:t>Kliknite, če želite urediti slog naslova matrice</a:t>
            </a:r>
            <a:endParaRPr kumimoji="0" lang="en-US" dirty="0"/>
          </a:p>
        </p:txBody>
      </p:sp>
      <p:sp>
        <p:nvSpPr>
          <p:cNvPr id="13" name="Ograda besedila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  <a:p>
            <a:pPr lvl="1" eaLnBrk="1" latinLnBrk="0" hangingPunct="1"/>
            <a:r>
              <a:rPr kumimoji="0" lang="sl-SI" smtClean="0"/>
              <a:t>Druga raven</a:t>
            </a:r>
          </a:p>
          <a:p>
            <a:pPr lvl="2" eaLnBrk="1" latinLnBrk="0" hangingPunct="1"/>
            <a:r>
              <a:rPr kumimoji="0" lang="sl-SI" smtClean="0"/>
              <a:t>Tretja raven</a:t>
            </a:r>
          </a:p>
          <a:p>
            <a:pPr lvl="3" eaLnBrk="1" latinLnBrk="0" hangingPunct="1"/>
            <a:r>
              <a:rPr kumimoji="0" lang="sl-SI" smtClean="0"/>
              <a:t>Četrta raven</a:t>
            </a:r>
          </a:p>
          <a:p>
            <a:pPr lvl="4" eaLnBrk="1" latinLnBrk="0" hangingPunct="1"/>
            <a:r>
              <a:rPr kumimoji="0" lang="sl-SI" smtClean="0"/>
              <a:t>Peta raven</a:t>
            </a:r>
            <a:endParaRPr kumimoji="0" lang="en-US"/>
          </a:p>
        </p:txBody>
      </p:sp>
      <p:sp>
        <p:nvSpPr>
          <p:cNvPr id="14" name="Ograda datuma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318BE3E-87FE-43D9-96FA-2406BA3AD7AA}" type="datetimeFigureOut">
              <a:rPr lang="sl-SI" smtClean="0"/>
              <a:pPr/>
              <a:t>01.04.12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sl-SI"/>
          </a:p>
        </p:txBody>
      </p:sp>
      <p:sp>
        <p:nvSpPr>
          <p:cNvPr id="23" name="Ograda številke diapozitiva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D648BD1-B6B1-4F9A-A500-BEF5DB71F042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9" r:id="rId15"/>
    <p:sldLayoutId id="2147483760" r:id="rId16"/>
    <p:sldLayoutId id="2147483761" r:id="rId17"/>
    <p:sldLayoutId id="2147483739" r:id="rId18"/>
    <p:sldLayoutId id="2147483740" r:id="rId19"/>
    <p:sldLayoutId id="2147483741" r:id="rId20"/>
    <p:sldLayoutId id="2147483742" r:id="rId21"/>
    <p:sldLayoutId id="2147483726" r:id="rId22"/>
    <p:sldLayoutId id="2147483725" r:id="rId23"/>
    <p:sldLayoutId id="2147483708" r:id="rId24"/>
    <p:sldLayoutId id="2147483762" r:id="rId25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b="1" kern="1200" cap="none" spc="0">
          <a:ln w="11430"/>
          <a:gradFill>
            <a:gsLst>
              <a:gs pos="0">
                <a:schemeClr val="accent2">
                  <a:tint val="70000"/>
                  <a:satMod val="245000"/>
                </a:schemeClr>
              </a:gs>
              <a:gs pos="75000">
                <a:schemeClr val="accent2">
                  <a:tint val="90000"/>
                  <a:shade val="60000"/>
                  <a:satMod val="240000"/>
                </a:schemeClr>
              </a:gs>
              <a:gs pos="100000">
                <a:schemeClr val="accent2">
                  <a:tint val="100000"/>
                  <a:shade val="50000"/>
                  <a:satMod val="240000"/>
                </a:schemeClr>
              </a:gs>
            </a:gsLst>
            <a:lin ang="5400000"/>
          </a:gradFill>
          <a:effectLst>
            <a:outerShdw blurRad="50800" dist="39000" dir="5460000" algn="tl">
              <a:srgbClr val="000000">
                <a:alpha val="38000"/>
              </a:srgbClr>
            </a:outerShdw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37.gif"/><Relationship Id="rId12" Type="http://schemas.openxmlformats.org/officeDocument/2006/relationships/image" Target="../media/image4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Relationship Id="rId6" Type="http://schemas.openxmlformats.org/officeDocument/2006/relationships/image" Target="../media/image36.jpeg"/><Relationship Id="rId11" Type="http://schemas.openxmlformats.org/officeDocument/2006/relationships/image" Target="../media/image41.png"/><Relationship Id="rId5" Type="http://schemas.openxmlformats.org/officeDocument/2006/relationships/image" Target="../media/image35.jpeg"/><Relationship Id="rId10" Type="http://schemas.openxmlformats.org/officeDocument/2006/relationships/image" Target="../media/image40.png"/><Relationship Id="rId4" Type="http://schemas.openxmlformats.org/officeDocument/2006/relationships/image" Target="../media/image34.jpeg"/><Relationship Id="rId9" Type="http://schemas.openxmlformats.org/officeDocument/2006/relationships/image" Target="../media/image39.png"/><Relationship Id="rId1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13" Type="http://schemas.openxmlformats.org/officeDocument/2006/relationships/image" Target="../media/image48.png"/><Relationship Id="rId18" Type="http://schemas.openxmlformats.org/officeDocument/2006/relationships/image" Target="../media/image53.png"/><Relationship Id="rId3" Type="http://schemas.openxmlformats.org/officeDocument/2006/relationships/audio" Target="file:///C:\Users\Nata&#353;a\Documents\Zgodovina6\SpoznavajmoZgodovino\PomozneVede\Heraldika\NeObup.mp3" TargetMode="External"/><Relationship Id="rId7" Type="http://schemas.openxmlformats.org/officeDocument/2006/relationships/slideLayout" Target="../slideLayouts/slideLayout4.xml"/><Relationship Id="rId12" Type="http://schemas.openxmlformats.org/officeDocument/2006/relationships/image" Target="../media/image47.png"/><Relationship Id="rId17" Type="http://schemas.openxmlformats.org/officeDocument/2006/relationships/image" Target="../media/image52.png"/><Relationship Id="rId2" Type="http://schemas.openxmlformats.org/officeDocument/2006/relationships/audio" Target="file:///C:\Users\Nata&#353;a\Documents\Zgodovina6\SpoznavajmoZgodovino\PomozneVede\Heraldika\mirObilje.mp3" TargetMode="External"/><Relationship Id="rId16" Type="http://schemas.openxmlformats.org/officeDocument/2006/relationships/image" Target="../media/image51.png"/><Relationship Id="rId1" Type="http://schemas.openxmlformats.org/officeDocument/2006/relationships/tags" Target="../tags/tag12.xml"/><Relationship Id="rId6" Type="http://schemas.openxmlformats.org/officeDocument/2006/relationships/audio" Target="file:///C:\Users\Nata&#353;a\Documents\Zgodovina6\SpoznavajmoZgodovino\PomozneVede\Heraldika\pohlep.mp3" TargetMode="External"/><Relationship Id="rId11" Type="http://schemas.openxmlformats.org/officeDocument/2006/relationships/image" Target="../media/image46.png"/><Relationship Id="rId5" Type="http://schemas.openxmlformats.org/officeDocument/2006/relationships/audio" Target="file:///C:\Users\Nata&#353;a\Documents\Zgodovina6\SpoznavajmoZgodovino\PomozneVede\Heraldika\bozja.mp3" TargetMode="External"/><Relationship Id="rId15" Type="http://schemas.openxmlformats.org/officeDocument/2006/relationships/image" Target="../media/image50.png"/><Relationship Id="rId10" Type="http://schemas.openxmlformats.org/officeDocument/2006/relationships/image" Target="../media/image45.png"/><Relationship Id="rId19" Type="http://schemas.openxmlformats.org/officeDocument/2006/relationships/image" Target="../media/image7.png"/><Relationship Id="rId4" Type="http://schemas.openxmlformats.org/officeDocument/2006/relationships/audio" Target="file:///C:\Users\Nata&#353;a\Documents\Zgodovina6\SpoznavajmoZgodovino\PomozneVede\Heraldika\zbojem.mp3" TargetMode="External"/><Relationship Id="rId9" Type="http://schemas.openxmlformats.org/officeDocument/2006/relationships/image" Target="../media/image44.png"/><Relationship Id="rId1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13.xml"/><Relationship Id="rId5" Type="http://schemas.openxmlformats.org/officeDocument/2006/relationships/image" Target="../media/image7.png"/><Relationship Id="rId4" Type="http://schemas.openxmlformats.org/officeDocument/2006/relationships/image" Target="../media/image5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7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toryboardtoys.com/gallery/coat-of-arms-lesson-plan.htm" TargetMode="External"/><Relationship Id="rId3" Type="http://schemas.openxmlformats.org/officeDocument/2006/relationships/notesSlide" Target="../notesSlides/notesSlide18.xml"/><Relationship Id="rId7" Type="http://schemas.openxmlformats.org/officeDocument/2006/relationships/hyperlink" Target="http://www.grboslovje.si/index.php" TargetMode="Externa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9.xml"/><Relationship Id="rId6" Type="http://schemas.openxmlformats.org/officeDocument/2006/relationships/hyperlink" Target="http://www.fleurdelis.com/" TargetMode="External"/><Relationship Id="rId5" Type="http://schemas.openxmlformats.org/officeDocument/2006/relationships/hyperlink" Target="http://www.heraldry.ca/kids_en/heraldry_make_shield.htm" TargetMode="External"/><Relationship Id="rId4" Type="http://schemas.openxmlformats.org/officeDocument/2006/relationships/hyperlink" Target="http://www.kidsonthenet.com/castle/flash/index.ht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6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notesSlide" Target="../notesSlides/notesSlide8.xml"/><Relationship Id="rId21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tags" Target="../tags/tag9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Relationship Id="rId2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7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8.png"/><Relationship Id="rId9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 smtClean="0"/>
              <a:t>HERALDIKA</a:t>
            </a:r>
            <a:endParaRPr lang="sl-SI" dirty="0"/>
          </a:p>
        </p:txBody>
      </p:sp>
      <p:pic>
        <p:nvPicPr>
          <p:cNvPr id="7" name="Slika 6" descr="Tudor-Coat-of-Arms-king-henry-viii-2737297-545-60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9767" y="358583"/>
            <a:ext cx="2530941" cy="2927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Slika 13" descr="dragon_lion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4437112"/>
            <a:ext cx="2543587" cy="2107332"/>
          </a:xfrm>
          <a:prstGeom prst="rect">
            <a:avLst/>
          </a:prstGeom>
        </p:spPr>
      </p:pic>
      <p:pic>
        <p:nvPicPr>
          <p:cNvPr id="16" name="Slika 15" descr="gryphon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188640"/>
            <a:ext cx="3054885" cy="3888432"/>
          </a:xfrm>
          <a:prstGeom prst="rect">
            <a:avLst/>
          </a:prstGeom>
        </p:spPr>
      </p:pic>
      <p:pic>
        <p:nvPicPr>
          <p:cNvPr id="17" name="Slika 16" descr="unicorn_1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95536" y="4005064"/>
            <a:ext cx="1809721" cy="2641928"/>
          </a:xfrm>
          <a:prstGeom prst="rect">
            <a:avLst/>
          </a:prstGeom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Liki	</a:t>
            </a:r>
            <a:endParaRPr lang="sl-SI" dirty="0"/>
          </a:p>
        </p:txBody>
      </p:sp>
      <p:pic>
        <p:nvPicPr>
          <p:cNvPr id="13" name="Slika 12" descr="ani_boarr.gif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692696"/>
            <a:ext cx="2962275" cy="3724275"/>
          </a:xfrm>
          <a:prstGeom prst="rect">
            <a:avLst/>
          </a:prstGeom>
        </p:spPr>
      </p:pic>
      <p:pic>
        <p:nvPicPr>
          <p:cNvPr id="18" name="Slika 17" descr="lik1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068960"/>
            <a:ext cx="1708398" cy="1542658"/>
          </a:xfrm>
          <a:prstGeom prst="rect">
            <a:avLst/>
          </a:prstGeom>
        </p:spPr>
      </p:pic>
      <p:pic>
        <p:nvPicPr>
          <p:cNvPr id="19" name="Slika 18" descr="lik2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764704"/>
            <a:ext cx="952500" cy="1152525"/>
          </a:xfrm>
          <a:prstGeom prst="rect">
            <a:avLst/>
          </a:prstGeom>
        </p:spPr>
      </p:pic>
      <p:pic>
        <p:nvPicPr>
          <p:cNvPr id="20" name="Slika 19" descr="liki3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4221088"/>
            <a:ext cx="1852414" cy="1797118"/>
          </a:xfrm>
          <a:prstGeom prst="rect">
            <a:avLst/>
          </a:prstGeom>
        </p:spPr>
      </p:pic>
      <p:pic>
        <p:nvPicPr>
          <p:cNvPr id="21" name="Slika 20" descr="liki4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852936"/>
            <a:ext cx="1200150" cy="1343025"/>
          </a:xfrm>
          <a:prstGeom prst="rect">
            <a:avLst/>
          </a:prstGeom>
        </p:spPr>
      </p:pic>
      <p:pic>
        <p:nvPicPr>
          <p:cNvPr id="22" name="Slika 21" descr="liki6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340768"/>
            <a:ext cx="1219200" cy="1247775"/>
          </a:xfrm>
          <a:prstGeom prst="rect">
            <a:avLst/>
          </a:prstGeom>
        </p:spPr>
      </p:pic>
      <p:pic>
        <p:nvPicPr>
          <p:cNvPr id="23" name="Slika 22" descr="liki7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5229200"/>
            <a:ext cx="1076325" cy="885825"/>
          </a:xfrm>
          <a:prstGeom prst="rect">
            <a:avLst/>
          </a:prstGeom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12360" y="6237312"/>
            <a:ext cx="1133633" cy="47631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09399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772400" cy="1143000"/>
          </a:xfrm>
        </p:spPr>
        <p:txBody>
          <a:bodyPr/>
          <a:lstStyle/>
          <a:p>
            <a:r>
              <a:rPr lang="sl-SI" dirty="0" smtClean="0"/>
              <a:t>Gesla	</a:t>
            </a:r>
            <a:endParaRPr lang="sl-SI" dirty="0"/>
          </a:p>
        </p:txBody>
      </p:sp>
      <p:pic>
        <p:nvPicPr>
          <p:cNvPr id="25" name="Slika 24" descr="cetrtoGeslo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39700" y="3645024"/>
            <a:ext cx="9683700" cy="2151934"/>
          </a:xfrm>
          <a:prstGeom prst="rect">
            <a:avLst/>
          </a:prstGeom>
        </p:spPr>
      </p:pic>
      <p:pic>
        <p:nvPicPr>
          <p:cNvPr id="26" name="Slika 25" descr="petoGeslo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2616" y="2420888"/>
            <a:ext cx="9683702" cy="2471816"/>
          </a:xfrm>
          <a:prstGeom prst="rect">
            <a:avLst/>
          </a:prstGeom>
        </p:spPr>
      </p:pic>
      <p:pic>
        <p:nvPicPr>
          <p:cNvPr id="27" name="Slika 26" descr="prvoGeslo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28600" y="188640"/>
            <a:ext cx="9686264" cy="1570747"/>
          </a:xfrm>
          <a:prstGeom prst="rect">
            <a:avLst/>
          </a:prstGeom>
        </p:spPr>
      </p:pic>
      <p:pic>
        <p:nvPicPr>
          <p:cNvPr id="28" name="Slika 27" descr="tretjeGeslo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345832"/>
            <a:ext cx="9683701" cy="1512168"/>
          </a:xfrm>
          <a:prstGeom prst="rect">
            <a:avLst/>
          </a:prstGeom>
        </p:spPr>
      </p:pic>
      <p:pic>
        <p:nvPicPr>
          <p:cNvPr id="29" name="Slika 28" descr="drugoGeslo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40768"/>
            <a:ext cx="9683703" cy="1890211"/>
          </a:xfrm>
          <a:prstGeom prst="rect">
            <a:avLst/>
          </a:prstGeom>
        </p:spPr>
      </p:pic>
      <p:pic>
        <p:nvPicPr>
          <p:cNvPr id="14" name="mirObilje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 cstate="print"/>
          <a:stretch>
            <a:fillRect/>
          </a:stretch>
        </p:blipFill>
        <p:spPr>
          <a:xfrm>
            <a:off x="971600" y="620688"/>
            <a:ext cx="304800" cy="304800"/>
          </a:xfrm>
          <a:prstGeom prst="rect">
            <a:avLst/>
          </a:prstGeom>
        </p:spPr>
      </p:pic>
      <p:pic>
        <p:nvPicPr>
          <p:cNvPr id="15" name="NeObup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5" cstate="print"/>
          <a:stretch>
            <a:fillRect/>
          </a:stretch>
        </p:blipFill>
        <p:spPr>
          <a:xfrm>
            <a:off x="827584" y="1700808"/>
            <a:ext cx="304800" cy="304800"/>
          </a:xfrm>
          <a:prstGeom prst="rect">
            <a:avLst/>
          </a:prstGeom>
        </p:spPr>
      </p:pic>
      <p:pic>
        <p:nvPicPr>
          <p:cNvPr id="16" name="zbojem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6" cstate="print"/>
          <a:stretch>
            <a:fillRect/>
          </a:stretch>
        </p:blipFill>
        <p:spPr>
          <a:xfrm>
            <a:off x="4716016" y="2492896"/>
            <a:ext cx="304800" cy="304800"/>
          </a:xfrm>
          <a:prstGeom prst="rect">
            <a:avLst/>
          </a:prstGeom>
        </p:spPr>
      </p:pic>
      <p:pic>
        <p:nvPicPr>
          <p:cNvPr id="18" name="bozja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7" cstate="print"/>
          <a:stretch>
            <a:fillRect/>
          </a:stretch>
        </p:blipFill>
        <p:spPr>
          <a:xfrm>
            <a:off x="5076056" y="3861048"/>
            <a:ext cx="304800" cy="304800"/>
          </a:xfrm>
          <a:prstGeom prst="rect">
            <a:avLst/>
          </a:prstGeom>
        </p:spPr>
      </p:pic>
      <p:pic>
        <p:nvPicPr>
          <p:cNvPr id="19" name="pohlep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8" cstate="print"/>
          <a:stretch>
            <a:fillRect/>
          </a:stretch>
        </p:blipFill>
        <p:spPr>
          <a:xfrm>
            <a:off x="4427984" y="3717032"/>
            <a:ext cx="304800" cy="304800"/>
          </a:xfrm>
          <a:prstGeom prst="rect">
            <a:avLst/>
          </a:prstGeom>
        </p:spPr>
      </p:pic>
      <p:pic>
        <p:nvPicPr>
          <p:cNvPr id="13" name="Slika 12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12360" y="6237312"/>
            <a:ext cx="1133633" cy="47631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26343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audio>
              <p:cMediaNode vol="94000"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94000" showWhenStopped="0"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98000" showWhenStopped="0">
                <p:cTn id="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100000" showWhenStopped="0">
                <p:cTn id="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 vol="100000" showWhenStopped="0">
                <p:cTn id="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Ograda vsebine 22" descr="herald1.gif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764704"/>
            <a:ext cx="6290657" cy="5733256"/>
          </a:xfrm>
        </p:spPr>
      </p:pic>
      <p:sp>
        <p:nvSpPr>
          <p:cNvPr id="13" name="PoljeZBesedilom 12"/>
          <p:cNvSpPr txBox="1"/>
          <p:nvPr/>
        </p:nvSpPr>
        <p:spPr>
          <a:xfrm>
            <a:off x="3779912" y="1268760"/>
            <a:ext cx="1224136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sl-SI" dirty="0" smtClean="0">
                <a:solidFill>
                  <a:schemeClr val="tx1"/>
                </a:solidFill>
              </a:rPr>
              <a:t>perjanica</a:t>
            </a:r>
            <a:endParaRPr lang="sl-SI" dirty="0">
              <a:solidFill>
                <a:schemeClr val="tx1"/>
              </a:solidFill>
            </a:endParaRPr>
          </a:p>
        </p:txBody>
      </p:sp>
      <p:sp>
        <p:nvSpPr>
          <p:cNvPr id="14" name="PoljeZBesedilom 13"/>
          <p:cNvSpPr txBox="1"/>
          <p:nvPr/>
        </p:nvSpPr>
        <p:spPr>
          <a:xfrm>
            <a:off x="4499992" y="1916832"/>
            <a:ext cx="1152128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sl-SI" dirty="0" smtClean="0">
                <a:solidFill>
                  <a:schemeClr val="tx1"/>
                </a:solidFill>
              </a:rPr>
              <a:t>ogrinjalo</a:t>
            </a:r>
            <a:endParaRPr lang="sl-SI" dirty="0">
              <a:solidFill>
                <a:schemeClr val="tx1"/>
              </a:solidFill>
            </a:endParaRPr>
          </a:p>
        </p:txBody>
      </p:sp>
      <p:sp>
        <p:nvSpPr>
          <p:cNvPr id="15" name="PoljeZBesedilom 14"/>
          <p:cNvSpPr txBox="1"/>
          <p:nvPr/>
        </p:nvSpPr>
        <p:spPr>
          <a:xfrm>
            <a:off x="3131840" y="1988840"/>
            <a:ext cx="2160240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sl-SI" dirty="0" smtClean="0">
                <a:solidFill>
                  <a:schemeClr val="tx1"/>
                </a:solidFill>
              </a:rPr>
              <a:t>znak dostojanstva</a:t>
            </a:r>
            <a:endParaRPr lang="sl-SI" dirty="0">
              <a:solidFill>
                <a:schemeClr val="tx1"/>
              </a:solidFill>
            </a:endParaRPr>
          </a:p>
        </p:txBody>
      </p:sp>
      <p:sp>
        <p:nvSpPr>
          <p:cNvPr id="16" name="PoljeZBesedilom 15"/>
          <p:cNvSpPr txBox="1"/>
          <p:nvPr/>
        </p:nvSpPr>
        <p:spPr>
          <a:xfrm>
            <a:off x="3563888" y="2492896"/>
            <a:ext cx="1547664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sl-SI" dirty="0" smtClean="0">
                <a:solidFill>
                  <a:schemeClr val="tx1"/>
                </a:solidFill>
              </a:rPr>
              <a:t>šlem, čelada</a:t>
            </a:r>
            <a:endParaRPr lang="sl-SI" dirty="0">
              <a:solidFill>
                <a:schemeClr val="tx1"/>
              </a:solidFill>
            </a:endParaRPr>
          </a:p>
        </p:txBody>
      </p:sp>
      <p:sp>
        <p:nvSpPr>
          <p:cNvPr id="17" name="PoljeZBesedilom 16"/>
          <p:cNvSpPr txBox="1"/>
          <p:nvPr/>
        </p:nvSpPr>
        <p:spPr>
          <a:xfrm>
            <a:off x="2555776" y="3717032"/>
            <a:ext cx="792088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sl-SI" dirty="0" smtClean="0">
                <a:solidFill>
                  <a:schemeClr val="tx1"/>
                </a:solidFill>
              </a:rPr>
              <a:t>čuvaj</a:t>
            </a:r>
            <a:endParaRPr lang="sl-SI" dirty="0">
              <a:solidFill>
                <a:schemeClr val="tx1"/>
              </a:solidFill>
            </a:endParaRPr>
          </a:p>
        </p:txBody>
      </p:sp>
      <p:sp>
        <p:nvSpPr>
          <p:cNvPr id="18" name="PoljeZBesedilom 17"/>
          <p:cNvSpPr txBox="1"/>
          <p:nvPr/>
        </p:nvSpPr>
        <p:spPr>
          <a:xfrm>
            <a:off x="3779912" y="4509120"/>
            <a:ext cx="755576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sl-SI" dirty="0" smtClean="0">
                <a:solidFill>
                  <a:schemeClr val="tx1"/>
                </a:solidFill>
              </a:rPr>
              <a:t>ščit</a:t>
            </a:r>
            <a:endParaRPr lang="sl-SI" dirty="0">
              <a:solidFill>
                <a:schemeClr val="tx1"/>
              </a:solidFill>
            </a:endParaRPr>
          </a:p>
        </p:txBody>
      </p:sp>
      <p:sp>
        <p:nvSpPr>
          <p:cNvPr id="19" name="PoljeZBesedilom 18"/>
          <p:cNvSpPr txBox="1"/>
          <p:nvPr/>
        </p:nvSpPr>
        <p:spPr>
          <a:xfrm>
            <a:off x="4427984" y="4581128"/>
            <a:ext cx="1512168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sl-SI" dirty="0" smtClean="0">
                <a:solidFill>
                  <a:schemeClr val="tx1"/>
                </a:solidFill>
              </a:rPr>
              <a:t>bojni vzklik</a:t>
            </a:r>
            <a:endParaRPr lang="sl-SI" dirty="0">
              <a:solidFill>
                <a:schemeClr val="tx1"/>
              </a:solidFill>
            </a:endParaRPr>
          </a:p>
        </p:txBody>
      </p:sp>
      <p:sp>
        <p:nvSpPr>
          <p:cNvPr id="20" name="PoljeZBesedilom 19"/>
          <p:cNvSpPr txBox="1"/>
          <p:nvPr/>
        </p:nvSpPr>
        <p:spPr>
          <a:xfrm>
            <a:off x="3419872" y="5949280"/>
            <a:ext cx="755576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sl-SI" dirty="0" smtClean="0">
                <a:solidFill>
                  <a:schemeClr val="tx1"/>
                </a:solidFill>
              </a:rPr>
              <a:t>geslo</a:t>
            </a:r>
            <a:endParaRPr lang="sl-SI" dirty="0">
              <a:solidFill>
                <a:schemeClr val="tx1"/>
              </a:solidFill>
            </a:endParaRPr>
          </a:p>
        </p:txBody>
      </p:sp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Popoln grb</a:t>
            </a:r>
            <a:endParaRPr lang="sl-SI" dirty="0"/>
          </a:p>
        </p:txBody>
      </p:sp>
      <p:pic>
        <p:nvPicPr>
          <p:cNvPr id="12" name="Slika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12360" y="6237312"/>
            <a:ext cx="1133633" cy="47631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6895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Razvoj grba</a:t>
            </a:r>
            <a:endParaRPr lang="sl-SI" dirty="0"/>
          </a:p>
        </p:txBody>
      </p:sp>
      <p:sp>
        <p:nvSpPr>
          <p:cNvPr id="5" name="Ograda vsebine 4"/>
          <p:cNvSpPr>
            <a:spLocks noGrp="1"/>
          </p:cNvSpPr>
          <p:nvPr>
            <p:ph type="body" idx="1"/>
          </p:nvPr>
        </p:nvSpPr>
        <p:spPr>
          <a:xfrm>
            <a:off x="1619672" y="3573016"/>
            <a:ext cx="6692280" cy="2232248"/>
          </a:xfrm>
        </p:spPr>
        <p:txBody>
          <a:bodyPr>
            <a:normAutofit fontScale="92500" lnSpcReduction="20000"/>
          </a:bodyPr>
          <a:lstStyle/>
          <a:p>
            <a:r>
              <a:rPr lang="sl-SI" dirty="0" smtClean="0"/>
              <a:t>Ko so se kraljeve in druge plemiške družine povezovale med seboj (s porokami, z osvajanji, z dedovanjem), so morali prilagajati tudi grbe. </a:t>
            </a:r>
          </a:p>
          <a:p>
            <a:endParaRPr lang="sl-SI" dirty="0" smtClean="0"/>
          </a:p>
          <a:p>
            <a:r>
              <a:rPr lang="sl-SI" dirty="0" smtClean="0"/>
              <a:t>Združevali in dodajali so elemente, barve, čuvaje in gesla glede na to ali je bil potomec naslednik – dedič naslova ali ne.</a:t>
            </a:r>
          </a:p>
          <a:p>
            <a:endParaRPr lang="sl-SI" dirty="0" smtClean="0"/>
          </a:p>
          <a:p>
            <a:endParaRPr lang="sl-SI" dirty="0" smtClean="0"/>
          </a:p>
          <a:p>
            <a:pPr>
              <a:buNone/>
            </a:pPr>
            <a:endParaRPr lang="sl-SI" dirty="0" smtClean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12360" y="6237312"/>
            <a:ext cx="1133633" cy="47631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66509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1" name="Raven konektor 90"/>
          <p:cNvCxnSpPr/>
          <p:nvPr/>
        </p:nvCxnSpPr>
        <p:spPr>
          <a:xfrm rot="16200000" flipH="1">
            <a:off x="1007604" y="2816932"/>
            <a:ext cx="1296144" cy="108012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2" name="Raven konektor 91"/>
          <p:cNvCxnSpPr/>
          <p:nvPr/>
        </p:nvCxnSpPr>
        <p:spPr>
          <a:xfrm rot="5400000">
            <a:off x="7308304" y="3517776"/>
            <a:ext cx="1600944" cy="41528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Raven konektor 46"/>
          <p:cNvCxnSpPr/>
          <p:nvPr/>
        </p:nvCxnSpPr>
        <p:spPr>
          <a:xfrm>
            <a:off x="3347864" y="1700808"/>
            <a:ext cx="266429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9" name="Raven konektor 48"/>
          <p:cNvCxnSpPr/>
          <p:nvPr/>
        </p:nvCxnSpPr>
        <p:spPr>
          <a:xfrm rot="5400000">
            <a:off x="4463988" y="1376772"/>
            <a:ext cx="64807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3" name="Raven konektor 52"/>
          <p:cNvCxnSpPr/>
          <p:nvPr/>
        </p:nvCxnSpPr>
        <p:spPr>
          <a:xfrm rot="5400000">
            <a:off x="5688124" y="2024844"/>
            <a:ext cx="64807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4" name="Raven konektor 53"/>
          <p:cNvCxnSpPr/>
          <p:nvPr/>
        </p:nvCxnSpPr>
        <p:spPr>
          <a:xfrm rot="5400000">
            <a:off x="3023828" y="2024844"/>
            <a:ext cx="64807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5" name="Raven konektor 54"/>
          <p:cNvCxnSpPr/>
          <p:nvPr/>
        </p:nvCxnSpPr>
        <p:spPr>
          <a:xfrm rot="10800000" flipV="1">
            <a:off x="5796136" y="4509120"/>
            <a:ext cx="1944216" cy="108012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6" name="Raven konektor 55"/>
          <p:cNvCxnSpPr/>
          <p:nvPr/>
        </p:nvCxnSpPr>
        <p:spPr>
          <a:xfrm rot="5400000">
            <a:off x="1295636" y="4545124"/>
            <a:ext cx="1008112" cy="7920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7" name="Raven konektor 56"/>
          <p:cNvCxnSpPr/>
          <p:nvPr/>
        </p:nvCxnSpPr>
        <p:spPr>
          <a:xfrm rot="5400000">
            <a:off x="2267744" y="2996952"/>
            <a:ext cx="1008112" cy="72008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8" name="Raven konektor 57"/>
          <p:cNvCxnSpPr/>
          <p:nvPr/>
        </p:nvCxnSpPr>
        <p:spPr>
          <a:xfrm rot="16200000" flipH="1">
            <a:off x="6408204" y="3032956"/>
            <a:ext cx="1296144" cy="108012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75" name="Skupina 74"/>
          <p:cNvGrpSpPr/>
          <p:nvPr/>
        </p:nvGrpSpPr>
        <p:grpSpPr>
          <a:xfrm>
            <a:off x="1907704" y="2492896"/>
            <a:ext cx="432048" cy="432048"/>
            <a:chOff x="1907704" y="2492896"/>
            <a:chExt cx="432048" cy="432048"/>
          </a:xfrm>
        </p:grpSpPr>
        <p:cxnSp>
          <p:nvCxnSpPr>
            <p:cNvPr id="48" name="Raven konektor 47"/>
            <p:cNvCxnSpPr/>
            <p:nvPr/>
          </p:nvCxnSpPr>
          <p:spPr>
            <a:xfrm>
              <a:off x="1907704" y="2708920"/>
              <a:ext cx="432048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0" name="Raven konektor 59"/>
            <p:cNvCxnSpPr/>
            <p:nvPr/>
          </p:nvCxnSpPr>
          <p:spPr>
            <a:xfrm rot="5400000">
              <a:off x="1907704" y="2708920"/>
              <a:ext cx="432048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Razvoj grba</a:t>
            </a:r>
            <a:endParaRPr lang="sl-SI" dirty="0"/>
          </a:p>
        </p:txBody>
      </p:sp>
      <p:pic>
        <p:nvPicPr>
          <p:cNvPr id="6" name="Slika 5" descr="desnadruzin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5301208"/>
            <a:ext cx="1157218" cy="13561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Slika 6" descr="desnidedic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4005064"/>
            <a:ext cx="1152128" cy="13928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Slika 7" descr="hci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2060848"/>
            <a:ext cx="1368152" cy="13866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Slika 8" descr="nevesta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344" y="1988840"/>
            <a:ext cx="1248439" cy="13681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Slika 9" descr="novadruzina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3789040"/>
            <a:ext cx="1224136" cy="13681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Slika 10" descr="prvi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2132856"/>
            <a:ext cx="1238285" cy="13778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Slika 11" descr="sin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88640"/>
            <a:ext cx="941194" cy="11470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Slika 12" descr="vnuk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5373216"/>
            <a:ext cx="1152128" cy="12690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Slika 13" descr="zenin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276872"/>
            <a:ext cx="985312" cy="11176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76" name="Skupina 75"/>
          <p:cNvGrpSpPr/>
          <p:nvPr/>
        </p:nvGrpSpPr>
        <p:grpSpPr>
          <a:xfrm>
            <a:off x="7020272" y="2492896"/>
            <a:ext cx="432048" cy="432048"/>
            <a:chOff x="1907704" y="2492896"/>
            <a:chExt cx="432048" cy="432048"/>
          </a:xfrm>
        </p:grpSpPr>
        <p:cxnSp>
          <p:nvCxnSpPr>
            <p:cNvPr id="77" name="Raven konektor 76"/>
            <p:cNvCxnSpPr/>
            <p:nvPr/>
          </p:nvCxnSpPr>
          <p:spPr>
            <a:xfrm>
              <a:off x="1907704" y="2708920"/>
              <a:ext cx="432048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8" name="Raven konektor 77"/>
            <p:cNvCxnSpPr/>
            <p:nvPr/>
          </p:nvCxnSpPr>
          <p:spPr>
            <a:xfrm rot="5400000">
              <a:off x="1907704" y="2708920"/>
              <a:ext cx="432048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9" name="PoljeZBesedilom 78"/>
          <p:cNvSpPr txBox="1"/>
          <p:nvPr/>
        </p:nvSpPr>
        <p:spPr>
          <a:xfrm>
            <a:off x="5364088" y="548680"/>
            <a:ext cx="1656184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l-SI" dirty="0" smtClean="0"/>
              <a:t>družinski grb</a:t>
            </a:r>
            <a:endParaRPr lang="sl-SI" dirty="0"/>
          </a:p>
        </p:txBody>
      </p:sp>
      <p:sp>
        <p:nvSpPr>
          <p:cNvPr id="80" name="PoljeZBesedilom 79"/>
          <p:cNvSpPr txBox="1"/>
          <p:nvPr/>
        </p:nvSpPr>
        <p:spPr>
          <a:xfrm>
            <a:off x="3275856" y="3573016"/>
            <a:ext cx="1440160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l-SI" sz="1400" dirty="0" smtClean="0"/>
              <a:t>hči (ni dedinja)</a:t>
            </a:r>
            <a:endParaRPr lang="sl-SI" sz="1400" dirty="0"/>
          </a:p>
        </p:txBody>
      </p:sp>
      <p:sp>
        <p:nvSpPr>
          <p:cNvPr id="81" name="PoljeZBesedilom 80"/>
          <p:cNvSpPr txBox="1"/>
          <p:nvPr/>
        </p:nvSpPr>
        <p:spPr>
          <a:xfrm>
            <a:off x="5508104" y="3573016"/>
            <a:ext cx="1080120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l-SI" sz="1400" dirty="0" smtClean="0"/>
              <a:t>sin (dedič)</a:t>
            </a:r>
            <a:endParaRPr lang="sl-SI" sz="1400" dirty="0"/>
          </a:p>
        </p:txBody>
      </p:sp>
      <p:sp>
        <p:nvSpPr>
          <p:cNvPr id="85" name="PoljeZBesedilom 84"/>
          <p:cNvSpPr txBox="1"/>
          <p:nvPr/>
        </p:nvSpPr>
        <p:spPr>
          <a:xfrm>
            <a:off x="179512" y="1916832"/>
            <a:ext cx="1907704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l-SI" sz="1400" dirty="0" smtClean="0"/>
              <a:t>družinski grb ženina</a:t>
            </a:r>
            <a:endParaRPr lang="sl-SI" sz="1400" dirty="0"/>
          </a:p>
        </p:txBody>
      </p:sp>
      <p:sp>
        <p:nvSpPr>
          <p:cNvPr id="86" name="PoljeZBesedilom 85"/>
          <p:cNvSpPr txBox="1"/>
          <p:nvPr/>
        </p:nvSpPr>
        <p:spPr>
          <a:xfrm>
            <a:off x="6948264" y="1772816"/>
            <a:ext cx="2016224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l-SI" sz="1400" dirty="0" smtClean="0"/>
              <a:t>družinski grb neveste</a:t>
            </a:r>
            <a:endParaRPr lang="sl-SI" sz="1400" dirty="0"/>
          </a:p>
        </p:txBody>
      </p:sp>
      <p:sp>
        <p:nvSpPr>
          <p:cNvPr id="87" name="PoljeZBesedilom 86"/>
          <p:cNvSpPr txBox="1"/>
          <p:nvPr/>
        </p:nvSpPr>
        <p:spPr>
          <a:xfrm>
            <a:off x="2051720" y="5229200"/>
            <a:ext cx="1907704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l-SI" sz="1400" dirty="0" smtClean="0"/>
              <a:t>nov družinski grb</a:t>
            </a:r>
            <a:endParaRPr lang="sl-SI" sz="1400" dirty="0"/>
          </a:p>
        </p:txBody>
      </p:sp>
      <p:sp>
        <p:nvSpPr>
          <p:cNvPr id="88" name="PoljeZBesedilom 87"/>
          <p:cNvSpPr txBox="1"/>
          <p:nvPr/>
        </p:nvSpPr>
        <p:spPr>
          <a:xfrm>
            <a:off x="1763688" y="6093296"/>
            <a:ext cx="1224136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l-SI" sz="1400" dirty="0" smtClean="0"/>
              <a:t>sin - dedič</a:t>
            </a:r>
            <a:endParaRPr lang="sl-SI" sz="1400" dirty="0"/>
          </a:p>
        </p:txBody>
      </p:sp>
      <p:sp>
        <p:nvSpPr>
          <p:cNvPr id="89" name="PoljeZBesedilom 88"/>
          <p:cNvSpPr txBox="1"/>
          <p:nvPr/>
        </p:nvSpPr>
        <p:spPr>
          <a:xfrm>
            <a:off x="6804248" y="5373216"/>
            <a:ext cx="1907704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l-SI" sz="1400" dirty="0" smtClean="0"/>
              <a:t>nov družinski grb</a:t>
            </a:r>
            <a:endParaRPr lang="sl-SI" sz="1400" dirty="0"/>
          </a:p>
        </p:txBody>
      </p:sp>
      <p:sp>
        <p:nvSpPr>
          <p:cNvPr id="90" name="PoljeZBesedilom 89"/>
          <p:cNvSpPr txBox="1"/>
          <p:nvPr/>
        </p:nvSpPr>
        <p:spPr>
          <a:xfrm>
            <a:off x="6372200" y="6237312"/>
            <a:ext cx="1152128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l-SI" sz="1400" dirty="0" smtClean="0"/>
              <a:t>sin - dedič</a:t>
            </a:r>
            <a:endParaRPr lang="sl-SI" sz="1400" dirty="0"/>
          </a:p>
        </p:txBody>
      </p:sp>
      <p:pic>
        <p:nvPicPr>
          <p:cNvPr id="37" name="Slika 3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12360" y="6237312"/>
            <a:ext cx="1133633" cy="47631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51821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Razvoj grba - primer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sz="quarter" idx="1"/>
          </p:nvPr>
        </p:nvSpPr>
        <p:spPr>
          <a:xfrm>
            <a:off x="2267744" y="188640"/>
            <a:ext cx="6440760" cy="648072"/>
          </a:xfrm>
        </p:spPr>
        <p:txBody>
          <a:bodyPr/>
          <a:lstStyle/>
          <a:p>
            <a:r>
              <a:rPr lang="sl-SI" dirty="0" smtClean="0"/>
              <a:t>Razvoj grba hrvaške družine Drašković</a:t>
            </a:r>
            <a:endParaRPr lang="sl-SI" dirty="0"/>
          </a:p>
        </p:txBody>
      </p:sp>
      <p:pic>
        <p:nvPicPr>
          <p:cNvPr id="6" name="Slika 5" descr="GR3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39552" y="1412776"/>
            <a:ext cx="3816424" cy="44786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Slika 4" descr="Gr2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412776"/>
            <a:ext cx="3805800" cy="44644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Slika 3" descr="gr1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484784"/>
            <a:ext cx="3861072" cy="44209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12360" y="6237312"/>
            <a:ext cx="1133633" cy="47631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90808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Razvoj grba - primer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sz="quarter" idx="1"/>
          </p:nvPr>
        </p:nvSpPr>
        <p:spPr>
          <a:xfrm>
            <a:off x="2267744" y="188640"/>
            <a:ext cx="6440760" cy="648072"/>
          </a:xfrm>
        </p:spPr>
        <p:txBody>
          <a:bodyPr/>
          <a:lstStyle/>
          <a:p>
            <a:r>
              <a:rPr lang="sl-SI" dirty="0" smtClean="0"/>
              <a:t>Razvoj grba hrvaške družine Drašković</a:t>
            </a:r>
            <a:endParaRPr lang="sl-SI" dirty="0"/>
          </a:p>
        </p:txBody>
      </p:sp>
      <p:pic>
        <p:nvPicPr>
          <p:cNvPr id="9" name="Slika 8" descr="GR3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51520" y="260648"/>
            <a:ext cx="3108044" cy="36473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Slika 7" descr="Gr2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059832" y="1196752"/>
            <a:ext cx="3099394" cy="36358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Slika 6" descr="gr1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724128" y="2996952"/>
            <a:ext cx="3144406" cy="36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Elipsa 9"/>
          <p:cNvSpPr/>
          <p:nvPr/>
        </p:nvSpPr>
        <p:spPr>
          <a:xfrm>
            <a:off x="683568" y="0"/>
            <a:ext cx="1944216" cy="155679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1" name="Elipsa 10"/>
          <p:cNvSpPr/>
          <p:nvPr/>
        </p:nvSpPr>
        <p:spPr>
          <a:xfrm>
            <a:off x="4788024" y="1268760"/>
            <a:ext cx="1368152" cy="1296144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2" name="Elipsa 11"/>
          <p:cNvSpPr/>
          <p:nvPr/>
        </p:nvSpPr>
        <p:spPr>
          <a:xfrm>
            <a:off x="6948264" y="5805264"/>
            <a:ext cx="864096" cy="792088"/>
          </a:xfrm>
          <a:prstGeom prst="ellipse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3" name="Elipsa 12"/>
          <p:cNvSpPr/>
          <p:nvPr/>
        </p:nvSpPr>
        <p:spPr>
          <a:xfrm>
            <a:off x="755576" y="1844824"/>
            <a:ext cx="1944216" cy="1944216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solidFill>
                <a:srgbClr val="FF0000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3419872" y="2780928"/>
            <a:ext cx="2376264" cy="1944216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solidFill>
                <a:srgbClr val="FF0000"/>
              </a:solidFill>
            </a:endParaRPr>
          </a:p>
        </p:txBody>
      </p:sp>
      <p:sp>
        <p:nvSpPr>
          <p:cNvPr id="15" name="Elipsa 14"/>
          <p:cNvSpPr/>
          <p:nvPr/>
        </p:nvSpPr>
        <p:spPr>
          <a:xfrm>
            <a:off x="6228184" y="4437112"/>
            <a:ext cx="2232248" cy="2160240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solidFill>
                <a:srgbClr val="FF0000"/>
              </a:solidFill>
            </a:endParaRPr>
          </a:p>
        </p:txBody>
      </p:sp>
      <p:pic>
        <p:nvPicPr>
          <p:cNvPr id="16" name="Slika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12360" y="6237312"/>
            <a:ext cx="1133633" cy="47631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19236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Zaključek</a:t>
            </a:r>
            <a:endParaRPr lang="sl-SI" dirty="0"/>
          </a:p>
        </p:txBody>
      </p:sp>
      <p:sp>
        <p:nvSpPr>
          <p:cNvPr id="6" name="Ograda vsebine 5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3689374"/>
          </a:xfrm>
        </p:spPr>
        <p:txBody>
          <a:bodyPr>
            <a:noAutofit/>
          </a:bodyPr>
          <a:lstStyle/>
          <a:p>
            <a:r>
              <a:rPr lang="sl-SI" dirty="0" smtClean="0"/>
              <a:t>Izvedeli smo nekaj o grbih in o grboslovju oziroma heraldiki.</a:t>
            </a:r>
          </a:p>
          <a:p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Zdaj pa</a:t>
            </a:r>
          </a:p>
          <a:p>
            <a:r>
              <a:rPr lang="sl-SI" dirty="0" smtClean="0"/>
              <a:t>reši križanko,</a:t>
            </a:r>
          </a:p>
          <a:p>
            <a:r>
              <a:rPr lang="sl-SI" dirty="0" smtClean="0"/>
              <a:t>spoznaj nekaj slovenskih grbov,</a:t>
            </a:r>
          </a:p>
          <a:p>
            <a:r>
              <a:rPr lang="sl-SI" dirty="0" smtClean="0"/>
              <a:t>sestavi nekaj slik grbov,</a:t>
            </a:r>
          </a:p>
          <a:p>
            <a:r>
              <a:rPr lang="sl-SI" dirty="0" smtClean="0"/>
              <a:t>ustvari grb svoje družine.</a:t>
            </a:r>
            <a:endParaRPr lang="sl-SI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12360" y="6237312"/>
            <a:ext cx="1133633" cy="47631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45032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Viri	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sz="half" idx="2"/>
          </p:nvPr>
        </p:nvSpPr>
        <p:spPr>
          <a:xfrm>
            <a:off x="457200" y="1628801"/>
            <a:ext cx="8075240" cy="2952328"/>
          </a:xfrm>
        </p:spPr>
        <p:txBody>
          <a:bodyPr>
            <a:noAutofit/>
          </a:bodyPr>
          <a:lstStyle/>
          <a:p>
            <a:r>
              <a:rPr lang="sl-SI" sz="2000" dirty="0" err="1" smtClean="0"/>
              <a:t>Gravett</a:t>
            </a:r>
            <a:r>
              <a:rPr lang="sl-SI" sz="2000" dirty="0" smtClean="0"/>
              <a:t>, Christopher, Vitezi, Murska Sobota: Pomurska založba, 1996</a:t>
            </a:r>
          </a:p>
          <a:p>
            <a:r>
              <a:rPr lang="sl-SI" sz="2000" dirty="0" err="1" smtClean="0"/>
              <a:t>Brochard</a:t>
            </a:r>
            <a:r>
              <a:rPr lang="sl-SI" sz="2000" dirty="0" smtClean="0"/>
              <a:t>, </a:t>
            </a:r>
            <a:r>
              <a:rPr lang="sl-SI" sz="2000" dirty="0" err="1" smtClean="0"/>
              <a:t>Phillippe</a:t>
            </a:r>
            <a:r>
              <a:rPr lang="sl-SI" sz="2000" dirty="0" smtClean="0"/>
              <a:t>, V zavetju srednjeveških gradov, Ljubljana, Mladinska knjiga, 1990</a:t>
            </a:r>
          </a:p>
          <a:p>
            <a:r>
              <a:rPr lang="sl-SI" sz="2000" dirty="0" err="1" smtClean="0"/>
              <a:t>Steele</a:t>
            </a:r>
            <a:r>
              <a:rPr lang="sl-SI" sz="2000" dirty="0" smtClean="0"/>
              <a:t>, </a:t>
            </a:r>
            <a:r>
              <a:rPr lang="sl-SI" sz="2000" dirty="0" err="1" smtClean="0"/>
              <a:t>Philip</a:t>
            </a:r>
            <a:r>
              <a:rPr lang="sl-SI" sz="2000" dirty="0" smtClean="0"/>
              <a:t>, Vitezi in gradovi, Tržič, Učila Internacional, 2008</a:t>
            </a:r>
          </a:p>
          <a:p>
            <a:r>
              <a:rPr lang="sl-SI" sz="2000" dirty="0" smtClean="0"/>
              <a:t>Bartol, </a:t>
            </a:r>
            <a:r>
              <a:rPr lang="sl-SI" sz="2000" dirty="0" err="1" smtClean="0"/>
              <a:t>Zmajić</a:t>
            </a:r>
            <a:r>
              <a:rPr lang="sl-SI" sz="2000" dirty="0" smtClean="0"/>
              <a:t>, Heraldika, Zagreb, </a:t>
            </a:r>
            <a:r>
              <a:rPr lang="sl-SI" sz="2000" dirty="0" err="1" smtClean="0"/>
              <a:t>Golden</a:t>
            </a:r>
            <a:r>
              <a:rPr lang="sl-SI" sz="2000" dirty="0" smtClean="0"/>
              <a:t> marketing, 1996</a:t>
            </a:r>
          </a:p>
          <a:p>
            <a:r>
              <a:rPr lang="sl-SI" sz="2000" u="sng" dirty="0" smtClean="0">
                <a:hlinkClick r:id="rId4"/>
              </a:rPr>
              <a:t>http://www.kidsonthenet.com/castle/flash/index.htm</a:t>
            </a:r>
            <a:endParaRPr lang="sl-SI" sz="2000" dirty="0" smtClean="0"/>
          </a:p>
          <a:p>
            <a:r>
              <a:rPr lang="sl-SI" sz="2000" u="sng" dirty="0" smtClean="0">
                <a:hlinkClick r:id="rId5"/>
              </a:rPr>
              <a:t>http://www.heraldry.ca/kids_en/heraldry_make_shield.htm</a:t>
            </a:r>
            <a:endParaRPr lang="sl-SI" sz="2000" dirty="0" smtClean="0"/>
          </a:p>
          <a:p>
            <a:r>
              <a:rPr lang="sl-SI" sz="2000" dirty="0" smtClean="0">
                <a:hlinkClick r:id="rId6"/>
              </a:rPr>
              <a:t>http://www.fleurdelis.com/</a:t>
            </a:r>
            <a:endParaRPr lang="sl-SI" sz="2000" dirty="0" smtClean="0"/>
          </a:p>
          <a:p>
            <a:r>
              <a:rPr lang="sl-SI" sz="2000" dirty="0" smtClean="0">
                <a:hlinkClick r:id="rId7"/>
              </a:rPr>
              <a:t>http://www.grboslovje.si/index.php</a:t>
            </a:r>
            <a:endParaRPr lang="sl-SI" sz="2000" dirty="0" smtClean="0"/>
          </a:p>
          <a:p>
            <a:r>
              <a:rPr lang="sl-SI" sz="2000" dirty="0" smtClean="0">
                <a:hlinkClick r:id="rId8"/>
              </a:rPr>
              <a:t>http://www.storyboardtoys.com/gallery/coat-of-arms-lesson-plan.htm</a:t>
            </a:r>
            <a:endParaRPr lang="sl-SI" sz="2000" dirty="0" smtClean="0"/>
          </a:p>
          <a:p>
            <a:pPr>
              <a:buNone/>
            </a:pPr>
            <a:endParaRPr lang="sl-SI" sz="2000" dirty="0" smtClean="0"/>
          </a:p>
          <a:p>
            <a:endParaRPr lang="sl-SI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0310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Pomožna zgodovinska veda, </a:t>
            </a:r>
          </a:p>
        </p:txBody>
      </p:sp>
      <p:sp>
        <p:nvSpPr>
          <p:cNvPr id="3" name="Podnaslov 2"/>
          <p:cNvSpPr>
            <a:spLocks noGrp="1"/>
          </p:cNvSpPr>
          <p:nvPr>
            <p:ph type="body" idx="1"/>
          </p:nvPr>
        </p:nvSpPr>
        <p:spPr>
          <a:xfrm>
            <a:off x="482570" y="3242866"/>
            <a:ext cx="8208912" cy="1338262"/>
          </a:xfrm>
        </p:spPr>
        <p:txBody>
          <a:bodyPr/>
          <a:lstStyle/>
          <a:p>
            <a:pPr marL="27432" lvl="0">
              <a:spcBef>
                <a:spcPts val="600"/>
              </a:spcBef>
              <a:buSzPct val="80000"/>
              <a:defRPr/>
            </a:pPr>
            <a:r>
              <a:rPr lang="sl-SI" dirty="0">
                <a:solidFill>
                  <a:schemeClr val="tx2">
                    <a:shade val="30000"/>
                    <a:satMod val="150000"/>
                  </a:schemeClr>
                </a:solidFill>
              </a:rPr>
              <a:t>ki se ukvarja z nastankom, razvojem in izdelavo grbov.</a:t>
            </a:r>
          </a:p>
          <a:p>
            <a:endParaRPr lang="sl-SI" dirty="0" smtClean="0"/>
          </a:p>
        </p:txBody>
      </p:sp>
      <p:sp>
        <p:nvSpPr>
          <p:cNvPr id="10" name="Ograda datum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26.01.12</a:t>
            </a:r>
            <a:endParaRPr lang="sl-SI"/>
          </a:p>
        </p:txBody>
      </p:sp>
      <p:sp>
        <p:nvSpPr>
          <p:cNvPr id="12" name="Ograda številke diapoz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48BD1-B6B1-4F9A-A500-BEF5DB71F042}" type="slidenum">
              <a:rPr lang="sl-SI" smtClean="0"/>
              <a:pPr/>
              <a:t>2</a:t>
            </a:fld>
            <a:endParaRPr lang="sl-SI"/>
          </a:p>
        </p:txBody>
      </p:sp>
      <p:sp>
        <p:nvSpPr>
          <p:cNvPr id="4" name="Podnaslov 2"/>
          <p:cNvSpPr txBox="1">
            <a:spLocks/>
          </p:cNvSpPr>
          <p:nvPr/>
        </p:nvSpPr>
        <p:spPr>
          <a:xfrm>
            <a:off x="467544" y="4581128"/>
            <a:ext cx="8676456" cy="1080120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sl-SI" sz="2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6549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Ste vedeli, da …</a:t>
            </a:r>
            <a:endParaRPr lang="sl-SI" dirty="0"/>
          </a:p>
        </p:txBody>
      </p:sp>
      <p:sp>
        <p:nvSpPr>
          <p:cNvPr id="6" name="Ograda vsebine 5"/>
          <p:cNvSpPr>
            <a:spLocks noGrp="1"/>
          </p:cNvSpPr>
          <p:nvPr>
            <p:ph sz="half" idx="1"/>
          </p:nvPr>
        </p:nvSpPr>
        <p:spPr>
          <a:xfrm>
            <a:off x="4283968" y="1556792"/>
            <a:ext cx="4283968" cy="1664185"/>
          </a:xfrm>
        </p:spPr>
        <p:txBody>
          <a:bodyPr>
            <a:normAutofit/>
          </a:bodyPr>
          <a:lstStyle/>
          <a:p>
            <a:r>
              <a:rPr lang="sl-SI" dirty="0" smtClean="0"/>
              <a:t>je vitez imel en sam grb? Po njegovi smrti ga je nasledil prvorojenec.</a:t>
            </a:r>
            <a:endParaRPr lang="sl-SI" dirty="0"/>
          </a:p>
        </p:txBody>
      </p:sp>
      <p:sp>
        <p:nvSpPr>
          <p:cNvPr id="7" name="Ograda vsebine 6"/>
          <p:cNvSpPr>
            <a:spLocks noGrp="1"/>
          </p:cNvSpPr>
          <p:nvPr>
            <p:ph sz="half" idx="2"/>
          </p:nvPr>
        </p:nvSpPr>
        <p:spPr>
          <a:xfrm>
            <a:off x="4427984" y="2924944"/>
            <a:ext cx="3912507" cy="10081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sl-SI" dirty="0" smtClean="0"/>
              <a:t>slovenska beseda GRB izhaja iz nemške besede </a:t>
            </a:r>
            <a:r>
              <a:rPr lang="sl-SI" dirty="0" err="1" smtClean="0"/>
              <a:t>Erbe</a:t>
            </a:r>
            <a:r>
              <a:rPr lang="sl-SI" dirty="0" smtClean="0"/>
              <a:t> (nasledstvo)?</a:t>
            </a:r>
            <a:endParaRPr lang="sl-SI" dirty="0"/>
          </a:p>
        </p:txBody>
      </p:sp>
      <p:sp>
        <p:nvSpPr>
          <p:cNvPr id="10" name="Ograda vsebine 4"/>
          <p:cNvSpPr>
            <a:spLocks noGrp="1"/>
          </p:cNvSpPr>
          <p:nvPr>
            <p:ph sz="half" idx="13"/>
          </p:nvPr>
        </p:nvSpPr>
        <p:spPr>
          <a:xfrm>
            <a:off x="4355976" y="4365104"/>
            <a:ext cx="4344555" cy="1715029"/>
          </a:xfrm>
        </p:spPr>
        <p:txBody>
          <a:bodyPr>
            <a:noAutofit/>
          </a:bodyPr>
          <a:lstStyle/>
          <a:p>
            <a:r>
              <a:rPr lang="sl-SI" dirty="0" smtClean="0"/>
              <a:t>so besedila na grbih v posebnem jeziku, ki temelji na stari francoščini? </a:t>
            </a:r>
            <a:endParaRPr lang="sl-SI" dirty="0"/>
          </a:p>
        </p:txBody>
      </p:sp>
      <p:pic>
        <p:nvPicPr>
          <p:cNvPr id="8" name="Slika 7" descr="templar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484784"/>
            <a:ext cx="3339151" cy="48436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Ste vedeli, da …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539552" y="1916832"/>
            <a:ext cx="4752528" cy="1728192"/>
          </a:xfrm>
        </p:spPr>
        <p:txBody>
          <a:bodyPr>
            <a:normAutofit/>
          </a:bodyPr>
          <a:lstStyle/>
          <a:p>
            <a:r>
              <a:rPr lang="sl-SI" sz="2400" dirty="0" smtClean="0"/>
              <a:t>so prve grbe prinesli v Evropo vojščaki, ki so se vrnili iz 1. križarske vojne (leta 1099)?</a:t>
            </a:r>
            <a:endParaRPr lang="sl-SI" sz="2400" dirty="0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395536" y="4941168"/>
            <a:ext cx="8280920" cy="156017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sl-SI" sz="2400" dirty="0" smtClean="0"/>
              <a:t>so grbe najprej lahko nosili le vladarji in plemiči? Šele kasneje so grbe začela uporabljati tudi mesta, obrtniški cehi, cerkev in posamezni meščani.</a:t>
            </a:r>
          </a:p>
          <a:p>
            <a:endParaRPr lang="sl-SI" sz="2400" dirty="0"/>
          </a:p>
        </p:txBody>
      </p:sp>
      <p:pic>
        <p:nvPicPr>
          <p:cNvPr id="8" name="Slika 7" descr="templar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620689"/>
            <a:ext cx="2808311" cy="4073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Zakaj so grbi sploh nastali?</a:t>
            </a:r>
            <a:endParaRPr lang="sl-SI" dirty="0"/>
          </a:p>
        </p:txBody>
      </p:sp>
      <p:sp>
        <p:nvSpPr>
          <p:cNvPr id="10" name="Ograda besedila 3"/>
          <p:cNvSpPr>
            <a:spLocks noGrp="1"/>
          </p:cNvSpPr>
          <p:nvPr>
            <p:ph sz="half" idx="1"/>
          </p:nvPr>
        </p:nvSpPr>
        <p:spPr>
          <a:xfrm>
            <a:off x="539552" y="1484784"/>
            <a:ext cx="8604448" cy="1296144"/>
          </a:xfrm>
        </p:spPr>
        <p:txBody>
          <a:bodyPr>
            <a:normAutofit/>
          </a:bodyPr>
          <a:lstStyle/>
          <a:p>
            <a:r>
              <a:rPr lang="sl-SI" sz="2000" dirty="0" smtClean="0"/>
              <a:t>Med bitkami in na turnirjih so bili vitezi z oklepi  pokriti od nog do glave. Da bi jih lahko prepoznali, so potrebovali simbole. </a:t>
            </a:r>
            <a:endParaRPr lang="sl-SI" sz="2000" dirty="0"/>
          </a:p>
        </p:txBody>
      </p:sp>
      <p:sp>
        <p:nvSpPr>
          <p:cNvPr id="4" name="Ograda besedila 3"/>
          <p:cNvSpPr>
            <a:spLocks noGrp="1"/>
          </p:cNvSpPr>
          <p:nvPr>
            <p:ph sz="half" idx="2"/>
          </p:nvPr>
        </p:nvSpPr>
        <p:spPr>
          <a:xfrm>
            <a:off x="5436096" y="2924944"/>
            <a:ext cx="3456384" cy="2016224"/>
          </a:xfrm>
        </p:spPr>
        <p:txBody>
          <a:bodyPr>
            <a:normAutofit/>
          </a:bodyPr>
          <a:lstStyle/>
          <a:p>
            <a:r>
              <a:rPr lang="sl-SI" sz="2000" dirty="0" smtClean="0"/>
              <a:t>Najprej so s simboli opremili ščite in prapore, kmalu pa so začeli te simbole uporabljati tudi za obleko in konjsko opravo.</a:t>
            </a:r>
            <a:endParaRPr lang="sl-SI" sz="2000" dirty="0"/>
          </a:p>
        </p:txBody>
      </p:sp>
      <p:pic>
        <p:nvPicPr>
          <p:cNvPr id="9" name="Ograda vsebine 8" descr="P025_Knights.jpg"/>
          <p:cNvPicPr>
            <a:picLocks noGrp="1" noChangeAspect="1"/>
          </p:cNvPicPr>
          <p:nvPr>
            <p:ph sz="half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36912"/>
            <a:ext cx="4800532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Heraldi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539552" y="1556792"/>
            <a:ext cx="5616624" cy="1440160"/>
          </a:xfrm>
        </p:spPr>
        <p:txBody>
          <a:bodyPr>
            <a:normAutofit/>
          </a:bodyPr>
          <a:lstStyle/>
          <a:p>
            <a:r>
              <a:rPr lang="sl-SI" dirty="0" smtClean="0"/>
              <a:t>Iz sprva preprostih so nastajali vedno bolj raznovrstni grbi. Zato so </a:t>
            </a:r>
            <a:r>
              <a:rPr lang="sl-SI" dirty="0" err="1" smtClean="0"/>
              <a:t>heraldi</a:t>
            </a:r>
            <a:r>
              <a:rPr lang="sl-SI" dirty="0" smtClean="0"/>
              <a:t>, posebni služabniki, začeli sestavljati sezname, v katerih so bili vpisani vsi znani grbi. </a:t>
            </a:r>
            <a:endParaRPr lang="sl-SI" dirty="0"/>
          </a:p>
        </p:txBody>
      </p:sp>
      <p:sp>
        <p:nvSpPr>
          <p:cNvPr id="5" name="Ograda vsebine 4"/>
          <p:cNvSpPr>
            <a:spLocks noGrp="1"/>
          </p:cNvSpPr>
          <p:nvPr>
            <p:ph sz="half" idx="2"/>
          </p:nvPr>
        </p:nvSpPr>
        <p:spPr>
          <a:xfrm>
            <a:off x="971600" y="3861048"/>
            <a:ext cx="5580112" cy="1656184"/>
          </a:xfrm>
        </p:spPr>
        <p:txBody>
          <a:bodyPr>
            <a:normAutofit/>
          </a:bodyPr>
          <a:lstStyle/>
          <a:p>
            <a:r>
              <a:rPr lang="sl-SI" dirty="0" err="1" smtClean="0"/>
              <a:t>Heraldi</a:t>
            </a:r>
            <a:r>
              <a:rPr lang="sl-SI" dirty="0" smtClean="0"/>
              <a:t> so vedeli vse o podobah na ščitih. Po bitkah so prav oni preštevali mrtve, saj so jih edini lahko prepoznavali po njihovih grbih. Bili so nedotakljivi, nihče jih ni smel napasti.</a:t>
            </a:r>
            <a:endParaRPr lang="sl-SI" dirty="0"/>
          </a:p>
        </p:txBody>
      </p:sp>
      <p:pic>
        <p:nvPicPr>
          <p:cNvPr id="9" name="Slika 8" descr="klicar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0"/>
            <a:ext cx="2450916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12360" y="6237312"/>
            <a:ext cx="1133633" cy="47631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Pravila</a:t>
            </a:r>
            <a:endParaRPr lang="sl-SI" dirty="0"/>
          </a:p>
        </p:txBody>
      </p:sp>
      <p:sp>
        <p:nvSpPr>
          <p:cNvPr id="5" name="Ograda besedila 4"/>
          <p:cNvSpPr>
            <a:spLocks noGrp="1"/>
          </p:cNvSpPr>
          <p:nvPr>
            <p:ph type="body" idx="1"/>
          </p:nvPr>
        </p:nvSpPr>
        <p:spPr>
          <a:xfrm>
            <a:off x="2339752" y="3284984"/>
            <a:ext cx="6400800" cy="3024336"/>
          </a:xfrm>
        </p:spPr>
        <p:txBody>
          <a:bodyPr>
            <a:noAutofit/>
          </a:bodyPr>
          <a:lstStyle/>
          <a:p>
            <a:r>
              <a:rPr lang="sl-SI" dirty="0" smtClean="0"/>
              <a:t>Ustvarjalci grbov, taki profesionalni pa tudi ljubiteljski, kot sva jaz in ti, se moramo držati nekaterih pravil. </a:t>
            </a:r>
            <a:br>
              <a:rPr lang="sl-SI" dirty="0" smtClean="0"/>
            </a:br>
            <a:r>
              <a:rPr lang="sl-SI" dirty="0" smtClean="0"/>
              <a:t>Katere barve so dovoljene, kaj lahko napišemo v geslo, kam mora gledati lev?</a:t>
            </a:r>
          </a:p>
          <a:p>
            <a:endParaRPr lang="sl-SI" dirty="0" smtClean="0"/>
          </a:p>
          <a:p>
            <a:r>
              <a:rPr lang="sl-SI" dirty="0" smtClean="0"/>
              <a:t>Oglejmo si jih nekaj.</a:t>
            </a:r>
            <a:endParaRPr lang="sl-SI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12360" y="6237312"/>
            <a:ext cx="1133633" cy="47631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49070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Oblike </a:t>
            </a:r>
            <a:endParaRPr lang="sl-SI" dirty="0"/>
          </a:p>
        </p:txBody>
      </p:sp>
      <p:pic>
        <p:nvPicPr>
          <p:cNvPr id="5" name="Ograda vsebine 4" descr="devet.png"/>
          <p:cNvPicPr>
            <a:picLocks noGrp="1" noChangeAspect="1"/>
          </p:cNvPicPr>
          <p:nvPr>
            <p:ph sz="quarter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2060848"/>
            <a:ext cx="2924583" cy="3353268"/>
          </a:xfrm>
        </p:spPr>
      </p:pic>
      <p:pic>
        <p:nvPicPr>
          <p:cNvPr id="6" name="Slika 5" descr="dv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628800"/>
            <a:ext cx="3528392" cy="4757741"/>
          </a:xfrm>
          <a:prstGeom prst="rect">
            <a:avLst/>
          </a:prstGeom>
        </p:spPr>
      </p:pic>
      <p:pic>
        <p:nvPicPr>
          <p:cNvPr id="7" name="Slika 6" descr="ena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1412776"/>
            <a:ext cx="2905950" cy="4961059"/>
          </a:xfrm>
          <a:prstGeom prst="rect">
            <a:avLst/>
          </a:prstGeom>
        </p:spPr>
      </p:pic>
      <p:pic>
        <p:nvPicPr>
          <p:cNvPr id="8" name="Slika 7" descr="osem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1628800"/>
            <a:ext cx="3926959" cy="4463644"/>
          </a:xfrm>
          <a:prstGeom prst="rect">
            <a:avLst/>
          </a:prstGeom>
        </p:spPr>
      </p:pic>
      <p:pic>
        <p:nvPicPr>
          <p:cNvPr id="9" name="Slika 8" descr="pet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628800"/>
            <a:ext cx="4176464" cy="4900385"/>
          </a:xfrm>
          <a:prstGeom prst="rect">
            <a:avLst/>
          </a:prstGeom>
        </p:spPr>
      </p:pic>
      <p:pic>
        <p:nvPicPr>
          <p:cNvPr id="10" name="Slika 9" descr="sedem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772816"/>
            <a:ext cx="3926959" cy="4332744"/>
          </a:xfrm>
          <a:prstGeom prst="rect">
            <a:avLst/>
          </a:prstGeom>
        </p:spPr>
      </p:pic>
      <p:pic>
        <p:nvPicPr>
          <p:cNvPr id="11" name="Slika 10" descr="sest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1286944"/>
            <a:ext cx="4517073" cy="5571056"/>
          </a:xfrm>
          <a:prstGeom prst="rect">
            <a:avLst/>
          </a:prstGeom>
        </p:spPr>
      </p:pic>
      <p:pic>
        <p:nvPicPr>
          <p:cNvPr id="12" name="Slika 11" descr="stiri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836712"/>
            <a:ext cx="4861398" cy="5396152"/>
          </a:xfrm>
          <a:prstGeom prst="rect">
            <a:avLst/>
          </a:prstGeom>
        </p:spPr>
      </p:pic>
      <p:pic>
        <p:nvPicPr>
          <p:cNvPr id="13" name="Slika 12" descr="tri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052736"/>
            <a:ext cx="3679544" cy="5013176"/>
          </a:xfrm>
          <a:prstGeom prst="rect">
            <a:avLst/>
          </a:prstGeom>
        </p:spPr>
      </p:pic>
      <p:pic>
        <p:nvPicPr>
          <p:cNvPr id="35" name="Slika 34" descr="dve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1916832"/>
            <a:ext cx="1717365" cy="23157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6" name="Slika 35" descr="ena.pn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0" y="4221088"/>
            <a:ext cx="1414406" cy="24146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7" name="Slika 36" descr="pet.png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0"/>
            <a:ext cx="2032799" cy="23851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8" name="Slika 37" descr="sedem.png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4581128"/>
            <a:ext cx="1911358" cy="21088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9" name="Slika 38" descr="sest.png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28800"/>
            <a:ext cx="2070835" cy="25540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0" name="Slika 39" descr="tri.png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61048"/>
            <a:ext cx="1790935" cy="24400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1" name="Ograda vsebine 4" descr="devet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8044" y="0"/>
            <a:ext cx="1955956" cy="22426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2" name="Slika 41" descr="stiri.png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4026752"/>
            <a:ext cx="2550674" cy="28312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3" name="Slika 42" descr="osem.pn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88640"/>
            <a:ext cx="1911359" cy="2172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" name="Slika 20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734938" y="6317707"/>
            <a:ext cx="1133633" cy="47631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32346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Naslov 1"/>
          <p:cNvSpPr>
            <a:spLocks noGrp="1"/>
          </p:cNvSpPr>
          <p:nvPr>
            <p:ph type="title"/>
          </p:nvPr>
        </p:nvSpPr>
        <p:spPr>
          <a:xfrm>
            <a:off x="5796136" y="0"/>
            <a:ext cx="2073424" cy="1143000"/>
          </a:xfrm>
        </p:spPr>
        <p:txBody>
          <a:bodyPr/>
          <a:lstStyle/>
          <a:p>
            <a:r>
              <a:rPr lang="sl-SI" dirty="0" smtClean="0"/>
              <a:t>Barve </a:t>
            </a:r>
            <a:endParaRPr lang="sl-SI" dirty="0"/>
          </a:p>
        </p:txBody>
      </p:sp>
      <p:pic>
        <p:nvPicPr>
          <p:cNvPr id="41" name="Ograda vsebine 4" descr="devet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809328"/>
            <a:ext cx="5275404" cy="6048672"/>
          </a:xfrm>
          <a:prstGeom prst="rect">
            <a:avLst/>
          </a:prstGeom>
        </p:spPr>
      </p:pic>
      <p:sp>
        <p:nvSpPr>
          <p:cNvPr id="22" name="Ograda besedila 3"/>
          <p:cNvSpPr>
            <a:spLocks noGrp="1"/>
          </p:cNvSpPr>
          <p:nvPr>
            <p:ph sz="quarter" idx="1"/>
          </p:nvPr>
        </p:nvSpPr>
        <p:spPr>
          <a:xfrm>
            <a:off x="683568" y="548680"/>
            <a:ext cx="4573016" cy="3960440"/>
          </a:xfrm>
        </p:spPr>
        <p:txBody>
          <a:bodyPr>
            <a:normAutofit/>
          </a:bodyPr>
          <a:lstStyle/>
          <a:p>
            <a:r>
              <a:rPr lang="sl-SI" dirty="0" smtClean="0"/>
              <a:t>Dovoljeno je le nekaj barv:</a:t>
            </a:r>
          </a:p>
          <a:p>
            <a:r>
              <a:rPr lang="sl-SI" dirty="0" smtClean="0"/>
              <a:t>rdeča</a:t>
            </a:r>
          </a:p>
          <a:p>
            <a:r>
              <a:rPr lang="sl-SI" dirty="0" smtClean="0"/>
              <a:t>modra</a:t>
            </a:r>
          </a:p>
          <a:p>
            <a:r>
              <a:rPr lang="sl-SI" dirty="0" smtClean="0"/>
              <a:t>zelena</a:t>
            </a:r>
          </a:p>
          <a:p>
            <a:r>
              <a:rPr lang="sl-SI" dirty="0" smtClean="0"/>
              <a:t>črna</a:t>
            </a:r>
          </a:p>
          <a:p>
            <a:r>
              <a:rPr lang="sl-SI" dirty="0" smtClean="0"/>
              <a:t>zlata</a:t>
            </a:r>
          </a:p>
          <a:p>
            <a:r>
              <a:rPr lang="sl-SI" dirty="0" smtClean="0"/>
              <a:t>srebrna</a:t>
            </a:r>
          </a:p>
          <a:p>
            <a:r>
              <a:rPr lang="sl-SI" dirty="0" smtClean="0"/>
              <a:t>bela</a:t>
            </a:r>
          </a:p>
          <a:p>
            <a:endParaRPr lang="sl-SI" dirty="0"/>
          </a:p>
          <a:p>
            <a:endParaRPr lang="sl-SI" dirty="0"/>
          </a:p>
          <a:p>
            <a:endParaRPr lang="sl-SI" dirty="0" smtClean="0"/>
          </a:p>
        </p:txBody>
      </p:sp>
      <p:pic>
        <p:nvPicPr>
          <p:cNvPr id="47" name="Slika 46" descr="rdeca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484784"/>
            <a:ext cx="1872208" cy="1177977"/>
          </a:xfrm>
          <a:prstGeom prst="rect">
            <a:avLst/>
          </a:prstGeom>
        </p:spPr>
      </p:pic>
      <p:pic>
        <p:nvPicPr>
          <p:cNvPr id="48" name="Slika 47" descr="modra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1556792"/>
            <a:ext cx="1973787" cy="1241889"/>
          </a:xfrm>
          <a:prstGeom prst="rect">
            <a:avLst/>
          </a:prstGeom>
        </p:spPr>
      </p:pic>
      <p:pic>
        <p:nvPicPr>
          <p:cNvPr id="49" name="Slika 48" descr="zeleno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420888"/>
            <a:ext cx="1939757" cy="1220478"/>
          </a:xfrm>
          <a:prstGeom prst="rect">
            <a:avLst/>
          </a:prstGeom>
        </p:spPr>
      </p:pic>
      <p:pic>
        <p:nvPicPr>
          <p:cNvPr id="50" name="Slika 49" descr="crno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2420888"/>
            <a:ext cx="2088232" cy="1313897"/>
          </a:xfrm>
          <a:prstGeom prst="rect">
            <a:avLst/>
          </a:prstGeom>
        </p:spPr>
      </p:pic>
      <p:pic>
        <p:nvPicPr>
          <p:cNvPr id="51" name="Slika 50" descr="zlata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3284984"/>
            <a:ext cx="2195736" cy="1381538"/>
          </a:xfrm>
          <a:prstGeom prst="rect">
            <a:avLst/>
          </a:prstGeom>
        </p:spPr>
      </p:pic>
      <p:pic>
        <p:nvPicPr>
          <p:cNvPr id="52" name="Slika 51" descr="srebrna.pn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4653136"/>
            <a:ext cx="1944216" cy="1223284"/>
          </a:xfrm>
          <a:prstGeom prst="rect">
            <a:avLst/>
          </a:prstGeom>
        </p:spPr>
      </p:pic>
      <p:pic>
        <p:nvPicPr>
          <p:cNvPr id="53" name="Slika 52" descr="crni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3" y="980728"/>
            <a:ext cx="5170621" cy="5877272"/>
          </a:xfrm>
          <a:prstGeom prst="rect">
            <a:avLst/>
          </a:prstGeom>
        </p:spPr>
      </p:pic>
      <p:pic>
        <p:nvPicPr>
          <p:cNvPr id="54" name="Slika 53" descr="bela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41313">
            <a:off x="4572000" y="2276872"/>
            <a:ext cx="4176464" cy="2088232"/>
          </a:xfrm>
          <a:prstGeom prst="rect">
            <a:avLst/>
          </a:prstGeom>
        </p:spPr>
      </p:pic>
      <p:sp>
        <p:nvSpPr>
          <p:cNvPr id="55" name="PoljeZBesedilom 54"/>
          <p:cNvSpPr txBox="1"/>
          <p:nvPr/>
        </p:nvSpPr>
        <p:spPr>
          <a:xfrm>
            <a:off x="323528" y="4437112"/>
            <a:ext cx="446449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dirty="0" smtClean="0"/>
              <a:t>Izjema so nekatere živali, kjer lahko uporabimo rjavo barvo, ki je drugače za grb prepovedana.</a:t>
            </a:r>
          </a:p>
          <a:p>
            <a:endParaRPr lang="sl-SI" sz="2000" dirty="0"/>
          </a:p>
        </p:txBody>
      </p:sp>
      <p:pic>
        <p:nvPicPr>
          <p:cNvPr id="14" name="Slika 1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812360" y="6237312"/>
            <a:ext cx="1133633" cy="47631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01180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FLASHSPRING_BG_AUDIO_LOOP_TAG" val="1"/>
  <p:tag name="ISPRING_ULTRA_SCORM_QUIZ_NUMBER" val="6"/>
  <p:tag name="FLASHSPRING_ENABLE_BG_AUDIO_TAG" val="1"/>
  <p:tag name="FLASHSPRING_BG_AUDIO_FULL_PATH_TAG" val="C:\Users\Nataša\Documents\Zgodovina6\SpoznavajmoZgodovino\PomozneVede\Heraldika\01 Water Music.mp3"/>
  <p:tag name="FLASHSPRING_BG_AUDIO_RELATIVE_PATH_TAG" val="01 Water Music.mp3"/>
  <p:tag name="FLASHSPRING_BG_AUDIO_DURATION_TAG" val="194.0160065"/>
  <p:tag name="ISPRING_SCORM_RATE_QUIZZES" val="0"/>
  <p:tag name="ISPRING_RESOURCE_PATHS_HASH" val="6c6277e475342a88f9359975c1e8cba7887de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snovnatema">
  <a:themeElements>
    <a:clrScheme name="Poslovni izi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Po meri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Poslovni izi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Osnovnatema</Template>
  <TotalTime>2470</TotalTime>
  <Words>815</Words>
  <Application>Microsoft Office PowerPoint</Application>
  <PresentationFormat>Diaprojekcija na zaslonu (4:3)</PresentationFormat>
  <Paragraphs>169</Paragraphs>
  <Slides>18</Slides>
  <Notes>18</Notes>
  <HiddenSlides>0</HiddenSlides>
  <MMClips>5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18</vt:i4>
      </vt:variant>
    </vt:vector>
  </HeadingPairs>
  <TitlesOfParts>
    <vt:vector size="19" baseType="lpstr">
      <vt:lpstr>Osnovnatema</vt:lpstr>
      <vt:lpstr>HERALDIKA</vt:lpstr>
      <vt:lpstr>Pomožna zgodovinska veda, </vt:lpstr>
      <vt:lpstr>Ste vedeli, da …</vt:lpstr>
      <vt:lpstr>Ste vedeli, da …</vt:lpstr>
      <vt:lpstr>Zakaj so grbi sploh nastali?</vt:lpstr>
      <vt:lpstr>Heraldi</vt:lpstr>
      <vt:lpstr>Pravila</vt:lpstr>
      <vt:lpstr>Oblike </vt:lpstr>
      <vt:lpstr>Barve </vt:lpstr>
      <vt:lpstr>Liki </vt:lpstr>
      <vt:lpstr>Gesla </vt:lpstr>
      <vt:lpstr>Popoln grb</vt:lpstr>
      <vt:lpstr>Razvoj grba</vt:lpstr>
      <vt:lpstr>Razvoj grba</vt:lpstr>
      <vt:lpstr>Razvoj grba - primer</vt:lpstr>
      <vt:lpstr>Razvoj grba - primer</vt:lpstr>
      <vt:lpstr>Zaključek</vt:lpstr>
      <vt:lpstr>Viri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HERALDIKA1Uvod</dc:title>
  <dc:creator>Nataša</dc:creator>
  <cp:keywords>ena</cp:keywords>
  <cp:lastModifiedBy>Nataša Holy</cp:lastModifiedBy>
  <cp:revision>193</cp:revision>
  <cp:lastPrinted>2012-01-02T05:56:14Z</cp:lastPrinted>
  <dcterms:created xsi:type="dcterms:W3CDTF">2010-08-21T07:37:50Z</dcterms:created>
  <dcterms:modified xsi:type="dcterms:W3CDTF">2012-04-01T09:42:54Z</dcterms:modified>
  <cp:category>Zgodovina</cp:category>
</cp:coreProperties>
</file>